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865" r:id="rId3"/>
    <p:sldId id="866" r:id="rId4"/>
    <p:sldId id="868" r:id="rId5"/>
    <p:sldId id="869" r:id="rId6"/>
    <p:sldId id="870" r:id="rId7"/>
    <p:sldId id="871" r:id="rId8"/>
    <p:sldId id="754" r:id="rId9"/>
    <p:sldId id="755" r:id="rId10"/>
    <p:sldId id="750" r:id="rId11"/>
    <p:sldId id="837" r:id="rId12"/>
    <p:sldId id="836" r:id="rId13"/>
    <p:sldId id="768" r:id="rId14"/>
    <p:sldId id="749" r:id="rId15"/>
    <p:sldId id="835" r:id="rId16"/>
    <p:sldId id="834" r:id="rId17"/>
    <p:sldId id="833" r:id="rId18"/>
    <p:sldId id="838" r:id="rId19"/>
    <p:sldId id="840" r:id="rId20"/>
    <p:sldId id="841" r:id="rId21"/>
    <p:sldId id="746" r:id="rId22"/>
    <p:sldId id="849" r:id="rId23"/>
    <p:sldId id="844" r:id="rId24"/>
    <p:sldId id="845" r:id="rId25"/>
    <p:sldId id="846" r:id="rId26"/>
    <p:sldId id="873" r:id="rId27"/>
    <p:sldId id="847" r:id="rId28"/>
    <p:sldId id="848" r:id="rId29"/>
    <p:sldId id="854" r:id="rId30"/>
    <p:sldId id="874" r:id="rId31"/>
    <p:sldId id="875" r:id="rId32"/>
    <p:sldId id="876" r:id="rId33"/>
    <p:sldId id="855" r:id="rId34"/>
    <p:sldId id="872" r:id="rId35"/>
    <p:sldId id="857" r:id="rId36"/>
    <p:sldId id="861" r:id="rId37"/>
    <p:sldId id="862" r:id="rId38"/>
    <p:sldId id="851" r:id="rId39"/>
    <p:sldId id="852" r:id="rId40"/>
    <p:sldId id="856" r:id="rId41"/>
    <p:sldId id="863" r:id="rId42"/>
    <p:sldId id="764" r:id="rId43"/>
    <p:sldId id="860" r:id="rId44"/>
    <p:sldId id="752" r:id="rId45"/>
    <p:sldId id="753" r:id="rId46"/>
    <p:sldId id="258" r:id="rId47"/>
    <p:sldId id="756"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32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7" d="100"/>
          <a:sy n="77" d="100"/>
        </p:scale>
        <p:origin x="1618"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CEB28A-5D7A-43E2-BDEC-6FB9A9EBC875}" type="datetimeFigureOut">
              <a:rPr lang="en-US" smtClean="0"/>
              <a:t>7/18/2023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B69542-32BF-4190-B30D-0AB18AB30AE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25DC2CF3-43BD-4FDB-9F14-731E800EC91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C52E0417-728B-41C1-96C3-CB27DDA2D1E5}" type="slidenum">
              <a:rPr lang="en-US" altLang="en-US" sz="1200" b="0">
                <a:latin typeface="Times New Roman" panose="02020603050405020304" pitchFamily="18" charset="0"/>
              </a:rPr>
              <a:pPr/>
              <a:t>13</a:t>
            </a:fld>
            <a:endParaRPr lang="en-US" altLang="en-US" sz="1200" b="0">
              <a:latin typeface="Times New Roman" panose="02020603050405020304" pitchFamily="18" charset="0"/>
            </a:endParaRPr>
          </a:p>
        </p:txBody>
      </p:sp>
      <p:sp>
        <p:nvSpPr>
          <p:cNvPr id="83971" name="Rectangle 2">
            <a:extLst>
              <a:ext uri="{FF2B5EF4-FFF2-40B4-BE49-F238E27FC236}">
                <a16:creationId xmlns:a16="http://schemas.microsoft.com/office/drawing/2014/main" id="{9AD78485-C1D8-4310-8B3A-3CE07FAD98CA}"/>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62269E98-5677-42CB-8867-453DCA64C07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6">
            <a:extLst>
              <a:ext uri="{FF2B5EF4-FFF2-40B4-BE49-F238E27FC236}">
                <a16:creationId xmlns:a16="http://schemas.microsoft.com/office/drawing/2014/main" id="{074CC372-8237-4AD9-92F2-4A5516717AA4}"/>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200" b="0">
                <a:latin typeface="Times New Roman" panose="02020603050405020304" pitchFamily="18" charset="0"/>
              </a:rPr>
              <a:t>1.#</a:t>
            </a:r>
          </a:p>
        </p:txBody>
      </p:sp>
      <p:sp>
        <p:nvSpPr>
          <p:cNvPr id="84995" name="Rectangle 2">
            <a:extLst>
              <a:ext uri="{FF2B5EF4-FFF2-40B4-BE49-F238E27FC236}">
                <a16:creationId xmlns:a16="http://schemas.microsoft.com/office/drawing/2014/main" id="{EE0D41E3-C098-4264-8451-2C091F1CC4CD}"/>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3AB35688-6A44-43E9-A8AC-047078C3C75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6">
            <a:extLst>
              <a:ext uri="{FF2B5EF4-FFF2-40B4-BE49-F238E27FC236}">
                <a16:creationId xmlns:a16="http://schemas.microsoft.com/office/drawing/2014/main" id="{3B21DA85-898D-4D26-873B-57983A92E92F}"/>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200" b="0">
                <a:latin typeface="Times New Roman" panose="02020603050405020304" pitchFamily="18" charset="0"/>
              </a:rPr>
              <a:t>1.#</a:t>
            </a:r>
          </a:p>
        </p:txBody>
      </p:sp>
      <p:sp>
        <p:nvSpPr>
          <p:cNvPr id="86019" name="Rectangle 2">
            <a:extLst>
              <a:ext uri="{FF2B5EF4-FFF2-40B4-BE49-F238E27FC236}">
                <a16:creationId xmlns:a16="http://schemas.microsoft.com/office/drawing/2014/main" id="{9ED16A04-E3F2-400C-818C-2DB460B348AE}"/>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117909F8-BBC4-4FAA-8C99-081DA425190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6">
            <a:extLst>
              <a:ext uri="{FF2B5EF4-FFF2-40B4-BE49-F238E27FC236}">
                <a16:creationId xmlns:a16="http://schemas.microsoft.com/office/drawing/2014/main" id="{048DDFB7-D958-4ECE-BF4E-73B278A36577}"/>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200" b="0">
                <a:latin typeface="Times New Roman" panose="02020603050405020304" pitchFamily="18" charset="0"/>
              </a:rPr>
              <a:t>1.#</a:t>
            </a:r>
          </a:p>
        </p:txBody>
      </p:sp>
      <p:sp>
        <p:nvSpPr>
          <p:cNvPr id="87043" name="Rectangle 2">
            <a:extLst>
              <a:ext uri="{FF2B5EF4-FFF2-40B4-BE49-F238E27FC236}">
                <a16:creationId xmlns:a16="http://schemas.microsoft.com/office/drawing/2014/main" id="{96D026B2-49EC-4389-81D7-64638ADC65A6}"/>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9C9750B1-5C5B-401D-BCB0-3A14BC1AC3F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6">
            <a:extLst>
              <a:ext uri="{FF2B5EF4-FFF2-40B4-BE49-F238E27FC236}">
                <a16:creationId xmlns:a16="http://schemas.microsoft.com/office/drawing/2014/main" id="{A48E486B-241E-4BD2-9042-4E1056AB80AF}"/>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200" b="0">
                <a:latin typeface="Times New Roman" panose="02020603050405020304" pitchFamily="18" charset="0"/>
              </a:rPr>
              <a:t>1.#</a:t>
            </a:r>
          </a:p>
        </p:txBody>
      </p:sp>
      <p:sp>
        <p:nvSpPr>
          <p:cNvPr id="90115" name="Rectangle 2">
            <a:extLst>
              <a:ext uri="{FF2B5EF4-FFF2-40B4-BE49-F238E27FC236}">
                <a16:creationId xmlns:a16="http://schemas.microsoft.com/office/drawing/2014/main" id="{B181C3A7-A774-4AFA-AE0E-7A88A8AFCF7F}"/>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E9702ED7-BFCF-427C-AD0E-0B363089CEC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1128CBF-4579-4BA6-8743-A85E143CA2E6}" type="datetime1">
              <a:rPr lang="en-US" smtClean="0"/>
              <a:t>7/18/2023</a:t>
            </a:fld>
            <a:endParaRPr lang="en-US"/>
          </a:p>
        </p:txBody>
      </p:sp>
      <p:sp>
        <p:nvSpPr>
          <p:cNvPr id="5" name="Footer Placeholder 4"/>
          <p:cNvSpPr>
            <a:spLocks noGrp="1"/>
          </p:cNvSpPr>
          <p:nvPr>
            <p:ph type="ftr" sz="quarter" idx="11"/>
          </p:nvPr>
        </p:nvSpPr>
        <p:spPr/>
        <p:txBody>
          <a:bodyPr/>
          <a:lstStyle/>
          <a:p>
            <a:r>
              <a:rPr lang="en-US"/>
              <a:t>Dr.T.Abirami/Associate Professor/Information Technology/KEC</a:t>
            </a:r>
          </a:p>
        </p:txBody>
      </p:sp>
      <p:sp>
        <p:nvSpPr>
          <p:cNvPr id="6" name="Slide Number Placeholder 5"/>
          <p:cNvSpPr>
            <a:spLocks noGrp="1"/>
          </p:cNvSpPr>
          <p:nvPr>
            <p:ph type="sldNum" sz="quarter" idx="12"/>
          </p:nvPr>
        </p:nvSpPr>
        <p:spPr/>
        <p:txBody>
          <a:bodyPr/>
          <a:lstStyle/>
          <a:p>
            <a:fld id="{1FAAE8C1-3892-4EF5-B7AC-0DE890FFBDC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16448E-7E11-4276-B4C5-4B8B9A80ACF0}" type="datetime1">
              <a:rPr lang="en-US" smtClean="0"/>
              <a:t>7/18/2023</a:t>
            </a:fld>
            <a:endParaRPr lang="en-US"/>
          </a:p>
        </p:txBody>
      </p:sp>
      <p:sp>
        <p:nvSpPr>
          <p:cNvPr id="5" name="Footer Placeholder 4"/>
          <p:cNvSpPr>
            <a:spLocks noGrp="1"/>
          </p:cNvSpPr>
          <p:nvPr>
            <p:ph type="ftr" sz="quarter" idx="11"/>
          </p:nvPr>
        </p:nvSpPr>
        <p:spPr/>
        <p:txBody>
          <a:bodyPr/>
          <a:lstStyle/>
          <a:p>
            <a:r>
              <a:rPr lang="en-US"/>
              <a:t>Dr.T.Abirami/Associate Professor/Information Technology/KEC</a:t>
            </a:r>
          </a:p>
        </p:txBody>
      </p:sp>
      <p:sp>
        <p:nvSpPr>
          <p:cNvPr id="6" name="Slide Number Placeholder 5"/>
          <p:cNvSpPr>
            <a:spLocks noGrp="1"/>
          </p:cNvSpPr>
          <p:nvPr>
            <p:ph type="sldNum" sz="quarter" idx="12"/>
          </p:nvPr>
        </p:nvSpPr>
        <p:spPr/>
        <p:txBody>
          <a:bodyPr/>
          <a:lstStyle/>
          <a:p>
            <a:fld id="{1FAAE8C1-3892-4EF5-B7AC-0DE890FFBDC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9B1006-3505-475A-8DD1-C83ECE9707BC}" type="datetime1">
              <a:rPr lang="en-US" smtClean="0"/>
              <a:t>7/18/2023</a:t>
            </a:fld>
            <a:endParaRPr lang="en-US"/>
          </a:p>
        </p:txBody>
      </p:sp>
      <p:sp>
        <p:nvSpPr>
          <p:cNvPr id="5" name="Footer Placeholder 4"/>
          <p:cNvSpPr>
            <a:spLocks noGrp="1"/>
          </p:cNvSpPr>
          <p:nvPr>
            <p:ph type="ftr" sz="quarter" idx="11"/>
          </p:nvPr>
        </p:nvSpPr>
        <p:spPr/>
        <p:txBody>
          <a:bodyPr/>
          <a:lstStyle/>
          <a:p>
            <a:r>
              <a:rPr lang="en-US"/>
              <a:t>Dr.T.Abirami/Associate Professor/Information Technology/KEC</a:t>
            </a:r>
          </a:p>
        </p:txBody>
      </p:sp>
      <p:sp>
        <p:nvSpPr>
          <p:cNvPr id="6" name="Slide Number Placeholder 5"/>
          <p:cNvSpPr>
            <a:spLocks noGrp="1"/>
          </p:cNvSpPr>
          <p:nvPr>
            <p:ph type="sldNum" sz="quarter" idx="12"/>
          </p:nvPr>
        </p:nvSpPr>
        <p:spPr/>
        <p:txBody>
          <a:bodyPr/>
          <a:lstStyle/>
          <a:p>
            <a:fld id="{1FAAE8C1-3892-4EF5-B7AC-0DE890FFBDC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A87731-D900-4B2A-9111-F600F360CD8B}" type="datetime1">
              <a:rPr lang="en-US" smtClean="0"/>
              <a:t>7/18/2023</a:t>
            </a:fld>
            <a:endParaRPr lang="en-US"/>
          </a:p>
        </p:txBody>
      </p:sp>
      <p:sp>
        <p:nvSpPr>
          <p:cNvPr id="5" name="Footer Placeholder 4"/>
          <p:cNvSpPr>
            <a:spLocks noGrp="1"/>
          </p:cNvSpPr>
          <p:nvPr>
            <p:ph type="ftr" sz="quarter" idx="11"/>
          </p:nvPr>
        </p:nvSpPr>
        <p:spPr/>
        <p:txBody>
          <a:bodyPr/>
          <a:lstStyle/>
          <a:p>
            <a:r>
              <a:rPr lang="en-US"/>
              <a:t>Dr.T.Abirami/Associate Professor/Information Technology/KEC</a:t>
            </a:r>
          </a:p>
        </p:txBody>
      </p:sp>
      <p:sp>
        <p:nvSpPr>
          <p:cNvPr id="6" name="Slide Number Placeholder 5"/>
          <p:cNvSpPr>
            <a:spLocks noGrp="1"/>
          </p:cNvSpPr>
          <p:nvPr>
            <p:ph type="sldNum" sz="quarter" idx="12"/>
          </p:nvPr>
        </p:nvSpPr>
        <p:spPr/>
        <p:txBody>
          <a:bodyPr/>
          <a:lstStyle/>
          <a:p>
            <a:fld id="{1FAAE8C1-3892-4EF5-B7AC-0DE890FFBDC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498E7E-60BB-4441-8075-3E943E1E685D}" type="datetime1">
              <a:rPr lang="en-US" smtClean="0"/>
              <a:t>7/18/2023</a:t>
            </a:fld>
            <a:endParaRPr lang="en-US"/>
          </a:p>
        </p:txBody>
      </p:sp>
      <p:sp>
        <p:nvSpPr>
          <p:cNvPr id="5" name="Footer Placeholder 4"/>
          <p:cNvSpPr>
            <a:spLocks noGrp="1"/>
          </p:cNvSpPr>
          <p:nvPr>
            <p:ph type="ftr" sz="quarter" idx="11"/>
          </p:nvPr>
        </p:nvSpPr>
        <p:spPr/>
        <p:txBody>
          <a:bodyPr/>
          <a:lstStyle/>
          <a:p>
            <a:r>
              <a:rPr lang="en-US"/>
              <a:t>Dr.T.Abirami/Associate Professor/Information Technology/KEC</a:t>
            </a:r>
          </a:p>
        </p:txBody>
      </p:sp>
      <p:sp>
        <p:nvSpPr>
          <p:cNvPr id="6" name="Slide Number Placeholder 5"/>
          <p:cNvSpPr>
            <a:spLocks noGrp="1"/>
          </p:cNvSpPr>
          <p:nvPr>
            <p:ph type="sldNum" sz="quarter" idx="12"/>
          </p:nvPr>
        </p:nvSpPr>
        <p:spPr/>
        <p:txBody>
          <a:bodyPr/>
          <a:lstStyle/>
          <a:p>
            <a:fld id="{1FAAE8C1-3892-4EF5-B7AC-0DE890FFBDC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3FF9E3-50F0-47D8-826E-7E7ACAD9E035}" type="datetime1">
              <a:rPr lang="en-US" smtClean="0"/>
              <a:t>7/18/2023</a:t>
            </a:fld>
            <a:endParaRPr lang="en-US"/>
          </a:p>
        </p:txBody>
      </p:sp>
      <p:sp>
        <p:nvSpPr>
          <p:cNvPr id="6" name="Footer Placeholder 5"/>
          <p:cNvSpPr>
            <a:spLocks noGrp="1"/>
          </p:cNvSpPr>
          <p:nvPr>
            <p:ph type="ftr" sz="quarter" idx="11"/>
          </p:nvPr>
        </p:nvSpPr>
        <p:spPr/>
        <p:txBody>
          <a:bodyPr/>
          <a:lstStyle/>
          <a:p>
            <a:r>
              <a:rPr lang="en-US"/>
              <a:t>Dr.T.Abirami/Associate Professor/Information Technology/KEC</a:t>
            </a:r>
          </a:p>
        </p:txBody>
      </p:sp>
      <p:sp>
        <p:nvSpPr>
          <p:cNvPr id="7" name="Slide Number Placeholder 6"/>
          <p:cNvSpPr>
            <a:spLocks noGrp="1"/>
          </p:cNvSpPr>
          <p:nvPr>
            <p:ph type="sldNum" sz="quarter" idx="12"/>
          </p:nvPr>
        </p:nvSpPr>
        <p:spPr/>
        <p:txBody>
          <a:bodyPr/>
          <a:lstStyle/>
          <a:p>
            <a:fld id="{1FAAE8C1-3892-4EF5-B7AC-0DE890FFBDC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811FA6-05FF-4835-B8D0-5A2F1F9D1D3B}" type="datetime1">
              <a:rPr lang="en-US" smtClean="0"/>
              <a:t>7/18/2023</a:t>
            </a:fld>
            <a:endParaRPr lang="en-US"/>
          </a:p>
        </p:txBody>
      </p:sp>
      <p:sp>
        <p:nvSpPr>
          <p:cNvPr id="8" name="Footer Placeholder 7"/>
          <p:cNvSpPr>
            <a:spLocks noGrp="1"/>
          </p:cNvSpPr>
          <p:nvPr>
            <p:ph type="ftr" sz="quarter" idx="11"/>
          </p:nvPr>
        </p:nvSpPr>
        <p:spPr/>
        <p:txBody>
          <a:bodyPr/>
          <a:lstStyle/>
          <a:p>
            <a:r>
              <a:rPr lang="en-US"/>
              <a:t>Dr.T.Abirami/Associate Professor/Information Technology/KEC</a:t>
            </a:r>
          </a:p>
        </p:txBody>
      </p:sp>
      <p:sp>
        <p:nvSpPr>
          <p:cNvPr id="9" name="Slide Number Placeholder 8"/>
          <p:cNvSpPr>
            <a:spLocks noGrp="1"/>
          </p:cNvSpPr>
          <p:nvPr>
            <p:ph type="sldNum" sz="quarter" idx="12"/>
          </p:nvPr>
        </p:nvSpPr>
        <p:spPr/>
        <p:txBody>
          <a:bodyPr/>
          <a:lstStyle/>
          <a:p>
            <a:fld id="{1FAAE8C1-3892-4EF5-B7AC-0DE890FFBDC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3B78F67-2559-4D7F-8F3D-CD3CF73255DE}" type="datetime1">
              <a:rPr lang="en-US" smtClean="0"/>
              <a:t>7/18/2023</a:t>
            </a:fld>
            <a:endParaRPr lang="en-US"/>
          </a:p>
        </p:txBody>
      </p:sp>
      <p:sp>
        <p:nvSpPr>
          <p:cNvPr id="4" name="Footer Placeholder 3"/>
          <p:cNvSpPr>
            <a:spLocks noGrp="1"/>
          </p:cNvSpPr>
          <p:nvPr>
            <p:ph type="ftr" sz="quarter" idx="11"/>
          </p:nvPr>
        </p:nvSpPr>
        <p:spPr/>
        <p:txBody>
          <a:bodyPr/>
          <a:lstStyle/>
          <a:p>
            <a:r>
              <a:rPr lang="en-US"/>
              <a:t>Dr.T.Abirami/Associate Professor/Information Technology/KEC</a:t>
            </a:r>
          </a:p>
        </p:txBody>
      </p:sp>
      <p:sp>
        <p:nvSpPr>
          <p:cNvPr id="5" name="Slide Number Placeholder 4"/>
          <p:cNvSpPr>
            <a:spLocks noGrp="1"/>
          </p:cNvSpPr>
          <p:nvPr>
            <p:ph type="sldNum" sz="quarter" idx="12"/>
          </p:nvPr>
        </p:nvSpPr>
        <p:spPr/>
        <p:txBody>
          <a:bodyPr/>
          <a:lstStyle/>
          <a:p>
            <a:fld id="{1FAAE8C1-3892-4EF5-B7AC-0DE890FFBDC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18A084-1E31-4EB0-8E69-7D2535EFF91E}" type="datetime1">
              <a:rPr lang="en-US" smtClean="0"/>
              <a:t>7/18/2023</a:t>
            </a:fld>
            <a:endParaRPr lang="en-US"/>
          </a:p>
        </p:txBody>
      </p:sp>
      <p:sp>
        <p:nvSpPr>
          <p:cNvPr id="3" name="Footer Placeholder 2"/>
          <p:cNvSpPr>
            <a:spLocks noGrp="1"/>
          </p:cNvSpPr>
          <p:nvPr>
            <p:ph type="ftr" sz="quarter" idx="11"/>
          </p:nvPr>
        </p:nvSpPr>
        <p:spPr/>
        <p:txBody>
          <a:bodyPr/>
          <a:lstStyle/>
          <a:p>
            <a:r>
              <a:rPr lang="en-US"/>
              <a:t>Dr.T.Abirami/Associate Professor/Information Technology/KEC</a:t>
            </a:r>
          </a:p>
        </p:txBody>
      </p:sp>
      <p:sp>
        <p:nvSpPr>
          <p:cNvPr id="4" name="Slide Number Placeholder 3"/>
          <p:cNvSpPr>
            <a:spLocks noGrp="1"/>
          </p:cNvSpPr>
          <p:nvPr>
            <p:ph type="sldNum" sz="quarter" idx="12"/>
          </p:nvPr>
        </p:nvSpPr>
        <p:spPr/>
        <p:txBody>
          <a:bodyPr/>
          <a:lstStyle/>
          <a:p>
            <a:fld id="{1FAAE8C1-3892-4EF5-B7AC-0DE890FFBDC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FC899F-B2EF-4101-A73A-44AB7F982D85}" type="datetime1">
              <a:rPr lang="en-US" smtClean="0"/>
              <a:t>7/18/2023</a:t>
            </a:fld>
            <a:endParaRPr lang="en-US"/>
          </a:p>
        </p:txBody>
      </p:sp>
      <p:sp>
        <p:nvSpPr>
          <p:cNvPr id="6" name="Footer Placeholder 5"/>
          <p:cNvSpPr>
            <a:spLocks noGrp="1"/>
          </p:cNvSpPr>
          <p:nvPr>
            <p:ph type="ftr" sz="quarter" idx="11"/>
          </p:nvPr>
        </p:nvSpPr>
        <p:spPr/>
        <p:txBody>
          <a:bodyPr/>
          <a:lstStyle/>
          <a:p>
            <a:r>
              <a:rPr lang="en-US"/>
              <a:t>Dr.T.Abirami/Associate Professor/Information Technology/KEC</a:t>
            </a:r>
          </a:p>
        </p:txBody>
      </p:sp>
      <p:sp>
        <p:nvSpPr>
          <p:cNvPr id="7" name="Slide Number Placeholder 6"/>
          <p:cNvSpPr>
            <a:spLocks noGrp="1"/>
          </p:cNvSpPr>
          <p:nvPr>
            <p:ph type="sldNum" sz="quarter" idx="12"/>
          </p:nvPr>
        </p:nvSpPr>
        <p:spPr/>
        <p:txBody>
          <a:bodyPr/>
          <a:lstStyle/>
          <a:p>
            <a:fld id="{1FAAE8C1-3892-4EF5-B7AC-0DE890FFBDC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9F5131-7BF5-45DC-AF47-4839F37ED473}" type="datetime1">
              <a:rPr lang="en-US" smtClean="0"/>
              <a:t>7/18/2023</a:t>
            </a:fld>
            <a:endParaRPr lang="en-US"/>
          </a:p>
        </p:txBody>
      </p:sp>
      <p:sp>
        <p:nvSpPr>
          <p:cNvPr id="6" name="Footer Placeholder 5"/>
          <p:cNvSpPr>
            <a:spLocks noGrp="1"/>
          </p:cNvSpPr>
          <p:nvPr>
            <p:ph type="ftr" sz="quarter" idx="11"/>
          </p:nvPr>
        </p:nvSpPr>
        <p:spPr/>
        <p:txBody>
          <a:bodyPr/>
          <a:lstStyle/>
          <a:p>
            <a:r>
              <a:rPr lang="en-US"/>
              <a:t>Dr.T.Abirami/Associate Professor/Information Technology/KEC</a:t>
            </a:r>
          </a:p>
        </p:txBody>
      </p:sp>
      <p:sp>
        <p:nvSpPr>
          <p:cNvPr id="7" name="Slide Number Placeholder 6"/>
          <p:cNvSpPr>
            <a:spLocks noGrp="1"/>
          </p:cNvSpPr>
          <p:nvPr>
            <p:ph type="sldNum" sz="quarter" idx="12"/>
          </p:nvPr>
        </p:nvSpPr>
        <p:spPr/>
        <p:txBody>
          <a:bodyPr/>
          <a:lstStyle/>
          <a:p>
            <a:fld id="{1FAAE8C1-3892-4EF5-B7AC-0DE890FFBDC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4AB1EB-8174-44DD-930B-3369FA76F267}" type="datetime1">
              <a:rPr lang="en-US" smtClean="0"/>
              <a:t>7/18/2023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Dr.T.Abirami/Associate Professor/Information Technology/KEC</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AAE8C1-3892-4EF5-B7AC-0DE890FFBDC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image" Target="../media/image10.gif"/><Relationship Id="rId4"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04800"/>
            <a:ext cx="7772400" cy="1470025"/>
          </a:xfrm>
        </p:spPr>
        <p:style>
          <a:lnRef idx="2">
            <a:schemeClr val="accent4"/>
          </a:lnRef>
          <a:fillRef idx="1">
            <a:schemeClr val="lt1"/>
          </a:fillRef>
          <a:effectRef idx="0">
            <a:schemeClr val="accent4"/>
          </a:effectRef>
          <a:fontRef idx="minor">
            <a:schemeClr val="dk1"/>
          </a:fontRef>
        </p:style>
        <p:txBody>
          <a:bodyPr/>
          <a:lstStyle/>
          <a:p>
            <a:r>
              <a:rPr lang="en-US" b="1" dirty="0">
                <a:solidFill>
                  <a:srgbClr val="7030A0"/>
                </a:solidFill>
              </a:rPr>
              <a:t>20ITT51 – Computer Networks </a:t>
            </a:r>
          </a:p>
        </p:txBody>
      </p:sp>
      <p:sp>
        <p:nvSpPr>
          <p:cNvPr id="3" name="Subtitle 2"/>
          <p:cNvSpPr>
            <a:spLocks noGrp="1"/>
          </p:cNvSpPr>
          <p:nvPr>
            <p:ph type="subTitle" idx="1"/>
          </p:nvPr>
        </p:nvSpPr>
        <p:spPr>
          <a:xfrm>
            <a:off x="1162439" y="2012852"/>
            <a:ext cx="7010400" cy="3976396"/>
          </a:xfrm>
        </p:spPr>
        <p:txBody>
          <a:bodyPr>
            <a:noAutofit/>
          </a:bodyPr>
          <a:lstStyle/>
          <a:p>
            <a:r>
              <a:rPr lang="en-US" b="1" dirty="0">
                <a:solidFill>
                  <a:srgbClr val="E0328D"/>
                </a:solidFill>
              </a:rPr>
              <a:t>Handled by</a:t>
            </a:r>
          </a:p>
          <a:p>
            <a:r>
              <a:rPr lang="en-US" b="1" dirty="0" err="1">
                <a:solidFill>
                  <a:srgbClr val="7030A0"/>
                </a:solidFill>
              </a:rPr>
              <a:t>Dr.T.Abirami</a:t>
            </a:r>
            <a:endParaRPr lang="en-US" b="1" dirty="0">
              <a:solidFill>
                <a:srgbClr val="7030A0"/>
              </a:solidFill>
            </a:endParaRPr>
          </a:p>
          <a:p>
            <a:r>
              <a:rPr lang="en-US" b="1" dirty="0">
                <a:solidFill>
                  <a:srgbClr val="7030A0"/>
                </a:solidFill>
              </a:rPr>
              <a:t>Associate Professor</a:t>
            </a:r>
          </a:p>
          <a:p>
            <a:r>
              <a:rPr lang="en-US" b="1" dirty="0">
                <a:solidFill>
                  <a:srgbClr val="7030A0"/>
                </a:solidFill>
              </a:rPr>
              <a:t>Department of Information Technology</a:t>
            </a:r>
          </a:p>
          <a:p>
            <a:r>
              <a:rPr lang="en-US" b="1" dirty="0" err="1">
                <a:solidFill>
                  <a:srgbClr val="7030A0"/>
                </a:solidFill>
              </a:rPr>
              <a:t>Kongu</a:t>
            </a:r>
            <a:r>
              <a:rPr lang="en-US" b="1" dirty="0">
                <a:solidFill>
                  <a:srgbClr val="7030A0"/>
                </a:solidFill>
              </a:rPr>
              <a:t> Engineering College</a:t>
            </a:r>
          </a:p>
        </p:txBody>
      </p:sp>
      <p:sp>
        <p:nvSpPr>
          <p:cNvPr id="5" name="Slide Number Placeholder 4"/>
          <p:cNvSpPr>
            <a:spLocks noGrp="1"/>
          </p:cNvSpPr>
          <p:nvPr>
            <p:ph type="sldNum" sz="quarter" idx="12"/>
          </p:nvPr>
        </p:nvSpPr>
        <p:spPr/>
        <p:txBody>
          <a:bodyPr/>
          <a:lstStyle/>
          <a:p>
            <a:fld id="{1FAAE8C1-3892-4EF5-B7AC-0DE890FFBDC6}" type="slidenum">
              <a:rPr lang="en-US" smtClean="0"/>
              <a:t>1</a:t>
            </a:fld>
            <a:endParaRPr lang="en-US"/>
          </a:p>
        </p:txBody>
      </p:sp>
      <p:sp>
        <p:nvSpPr>
          <p:cNvPr id="6" name="Footer Placeholder 5"/>
          <p:cNvSpPr>
            <a:spLocks noGrp="1"/>
          </p:cNvSpPr>
          <p:nvPr>
            <p:ph type="ftr" sz="quarter" idx="11"/>
          </p:nvPr>
        </p:nvSpPr>
        <p:spPr/>
        <p:txBody>
          <a:bodyPr/>
          <a:lstStyle/>
          <a:p>
            <a:r>
              <a:rPr lang="en-US"/>
              <a:t>Dr.T.Abirami/Associate Professor/Information Technology/KEC</a:t>
            </a:r>
          </a:p>
        </p:txBody>
      </p:sp>
      <p:pic>
        <p:nvPicPr>
          <p:cNvPr id="7" name="Picture 10" descr="GIF usa network, best animated GIFs free download ">
            <a:extLst>
              <a:ext uri="{FF2B5EF4-FFF2-40B4-BE49-F238E27FC236}">
                <a16:creationId xmlns:a16="http://schemas.microsoft.com/office/drawing/2014/main" id="{CA0114A7-2F6E-434A-99F4-4DF62C041ACB}"/>
              </a:ext>
            </a:extLst>
          </p:cNvPr>
          <p:cNvPicPr>
            <a:picLocks noChangeAspect="1" noChangeArrowheads="1" noCrop="1"/>
          </p:cNvPicPr>
          <p:nvPr/>
        </p:nvPicPr>
        <p:blipFill>
          <a:blip r:embed="rId2" cstate="print"/>
          <a:srcRect/>
          <a:stretch>
            <a:fillRect/>
          </a:stretch>
        </p:blipFill>
        <p:spPr bwMode="auto">
          <a:xfrm>
            <a:off x="2057400" y="4953000"/>
            <a:ext cx="5105400" cy="1403350"/>
          </a:xfrm>
          <a:prstGeom prst="rect">
            <a:avLst/>
          </a:prstGeom>
          <a:noFill/>
        </p:spPr>
      </p:pic>
      <p:pic>
        <p:nvPicPr>
          <p:cNvPr id="9" name="Picture 6" descr="GIF computer, best animated GIFs free download ">
            <a:extLst>
              <a:ext uri="{FF2B5EF4-FFF2-40B4-BE49-F238E27FC236}">
                <a16:creationId xmlns:a16="http://schemas.microsoft.com/office/drawing/2014/main" id="{51D52F2B-C4FA-4FF3-A568-1A338DBF6BBE}"/>
              </a:ext>
            </a:extLst>
          </p:cNvPr>
          <p:cNvPicPr>
            <a:picLocks noChangeAspect="1" noChangeArrowheads="1" noCrop="1"/>
          </p:cNvPicPr>
          <p:nvPr/>
        </p:nvPicPr>
        <p:blipFill>
          <a:blip r:embed="rId3" cstate="print"/>
          <a:srcRect/>
          <a:stretch>
            <a:fillRect/>
          </a:stretch>
        </p:blipFill>
        <p:spPr bwMode="auto">
          <a:xfrm>
            <a:off x="571500" y="1905000"/>
            <a:ext cx="1905000" cy="1600200"/>
          </a:xfrm>
          <a:prstGeom prst="rect">
            <a:avLst/>
          </a:prstGeom>
          <a:noFill/>
        </p:spPr>
      </p:pic>
      <p:pic>
        <p:nvPicPr>
          <p:cNvPr id="10" name="Picture 6">
            <a:extLst>
              <a:ext uri="{FF2B5EF4-FFF2-40B4-BE49-F238E27FC236}">
                <a16:creationId xmlns:a16="http://schemas.microsoft.com/office/drawing/2014/main" id="{3CE1826B-8488-41CA-9946-6F6BCAB5C19A}"/>
              </a:ext>
            </a:extLst>
          </p:cNvPr>
          <p:cNvPicPr>
            <a:picLocks noChangeAspect="1" noChangeArrowheads="1" noCrop="1"/>
          </p:cNvPicPr>
          <p:nvPr/>
        </p:nvPicPr>
        <p:blipFill>
          <a:blip r:embed="rId3" cstate="print"/>
          <a:srcRect/>
          <a:stretch>
            <a:fillRect/>
          </a:stretch>
        </p:blipFill>
        <p:spPr bwMode="auto">
          <a:xfrm>
            <a:off x="7239000" y="1905000"/>
            <a:ext cx="1905000" cy="1600200"/>
          </a:xfrm>
          <a:prstGeom prst="rect">
            <a:avLst/>
          </a:prstGeom>
          <a:noFill/>
        </p:spPr>
      </p:pic>
      <p:sp>
        <p:nvSpPr>
          <p:cNvPr id="8" name="Date Placeholder 7">
            <a:extLst>
              <a:ext uri="{FF2B5EF4-FFF2-40B4-BE49-F238E27FC236}">
                <a16:creationId xmlns:a16="http://schemas.microsoft.com/office/drawing/2014/main" id="{BE6ACE8E-0876-42C3-8571-C24899817125}"/>
              </a:ext>
            </a:extLst>
          </p:cNvPr>
          <p:cNvSpPr>
            <a:spLocks noGrp="1"/>
          </p:cNvSpPr>
          <p:nvPr>
            <p:ph type="dt" sz="half" idx="10"/>
          </p:nvPr>
        </p:nvSpPr>
        <p:spPr/>
        <p:txBody>
          <a:bodyPr/>
          <a:lstStyle/>
          <a:p>
            <a:fld id="{9D0C6846-06C3-4866-BCCA-36DF01869AAD}" type="datetime1">
              <a:rPr lang="en-US" smtClean="0"/>
              <a:t>7/18/2023</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713957-CE16-41C8-93E0-5CD0734FDA38}"/>
              </a:ext>
            </a:extLst>
          </p:cNvPr>
          <p:cNvSpPr>
            <a:spLocks noGrp="1"/>
          </p:cNvSpPr>
          <p:nvPr>
            <p:ph idx="1"/>
          </p:nvPr>
        </p:nvSpPr>
        <p:spPr/>
        <p:txBody>
          <a:bodyPr/>
          <a:lstStyle/>
          <a:p>
            <a:r>
              <a:rPr lang="en-US" dirty="0"/>
              <a:t>The exchange of data between </a:t>
            </a:r>
            <a:r>
              <a:rPr lang="en-US" b="1" dirty="0">
                <a:solidFill>
                  <a:srgbClr val="7030A0"/>
                </a:solidFill>
              </a:rPr>
              <a:t>two devices </a:t>
            </a:r>
            <a:r>
              <a:rPr lang="en-US" dirty="0"/>
              <a:t>via some form of transmission medium such as a wire cable.</a:t>
            </a:r>
            <a:endParaRPr lang="en-IN" dirty="0"/>
          </a:p>
        </p:txBody>
      </p:sp>
      <p:sp>
        <p:nvSpPr>
          <p:cNvPr id="4" name="Date Placeholder 3">
            <a:extLst>
              <a:ext uri="{FF2B5EF4-FFF2-40B4-BE49-F238E27FC236}">
                <a16:creationId xmlns:a16="http://schemas.microsoft.com/office/drawing/2014/main" id="{A8ED9746-FD67-4757-BB7B-976C9235079B}"/>
              </a:ext>
            </a:extLst>
          </p:cNvPr>
          <p:cNvSpPr>
            <a:spLocks noGrp="1"/>
          </p:cNvSpPr>
          <p:nvPr>
            <p:ph type="dt" sz="half" idx="10"/>
          </p:nvPr>
        </p:nvSpPr>
        <p:spPr/>
        <p:txBody>
          <a:bodyPr/>
          <a:lstStyle/>
          <a:p>
            <a:fld id="{C3C0CFB8-E834-4975-A7B3-17311D7201ED}" type="datetime1">
              <a:rPr lang="en-US" smtClean="0"/>
              <a:t>7/18/2023</a:t>
            </a:fld>
            <a:endParaRPr lang="en-US" dirty="0"/>
          </a:p>
        </p:txBody>
      </p:sp>
      <p:sp>
        <p:nvSpPr>
          <p:cNvPr id="5" name="Footer Placeholder 4">
            <a:extLst>
              <a:ext uri="{FF2B5EF4-FFF2-40B4-BE49-F238E27FC236}">
                <a16:creationId xmlns:a16="http://schemas.microsoft.com/office/drawing/2014/main" id="{09E444EE-DDE1-4D10-8366-579B8E7FA297}"/>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305EE0F2-B60A-4934-9C28-93C17A4C29BB}"/>
              </a:ext>
            </a:extLst>
          </p:cNvPr>
          <p:cNvSpPr>
            <a:spLocks noGrp="1"/>
          </p:cNvSpPr>
          <p:nvPr>
            <p:ph type="sldNum" sz="quarter" idx="12"/>
          </p:nvPr>
        </p:nvSpPr>
        <p:spPr/>
        <p:txBody>
          <a:bodyPr/>
          <a:lstStyle/>
          <a:p>
            <a:fld id="{1FAAE8C1-3892-4EF5-B7AC-0DE890FFBDC6}" type="slidenum">
              <a:rPr lang="en-US" smtClean="0"/>
              <a:t>10</a:t>
            </a:fld>
            <a:endParaRPr lang="en-US"/>
          </a:p>
        </p:txBody>
      </p:sp>
      <p:sp>
        <p:nvSpPr>
          <p:cNvPr id="7" name="Title 1">
            <a:extLst>
              <a:ext uri="{FF2B5EF4-FFF2-40B4-BE49-F238E27FC236}">
                <a16:creationId xmlns:a16="http://schemas.microsoft.com/office/drawing/2014/main" id="{18D28E2F-82B1-4B9A-A300-3A28215820CA}"/>
              </a:ext>
            </a:extLst>
          </p:cNvPr>
          <p:cNvSpPr>
            <a:spLocks noGrp="1"/>
          </p:cNvSpPr>
          <p:nvPr>
            <p:ph type="title"/>
          </p:nvPr>
        </p:nvSpPr>
        <p:spPr>
          <a:xfrm>
            <a:off x="457200" y="274638"/>
            <a:ext cx="8229600" cy="1143000"/>
          </a:xfrm>
        </p:spPr>
        <p:txBody>
          <a:bodyPr>
            <a:normAutofit/>
          </a:bodyPr>
          <a:lstStyle/>
          <a:p>
            <a:r>
              <a:rPr lang="en-IN" dirty="0"/>
              <a:t>DATA COMMUNICATIONS</a:t>
            </a:r>
          </a:p>
        </p:txBody>
      </p:sp>
      <p:pic>
        <p:nvPicPr>
          <p:cNvPr id="1026" name="Picture 2" descr="Image result for two computer communication image">
            <a:extLst>
              <a:ext uri="{FF2B5EF4-FFF2-40B4-BE49-F238E27FC236}">
                <a16:creationId xmlns:a16="http://schemas.microsoft.com/office/drawing/2014/main" id="{31D43B67-03CD-4D8D-A879-425EF5891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124200"/>
            <a:ext cx="4572000" cy="28797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wo computer communication image">
            <a:extLst>
              <a:ext uri="{FF2B5EF4-FFF2-40B4-BE49-F238E27FC236}">
                <a16:creationId xmlns:a16="http://schemas.microsoft.com/office/drawing/2014/main" id="{ECBD43C2-FEB8-474D-8441-3259CF013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3124201"/>
            <a:ext cx="3352800" cy="2879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25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408325-FF66-4819-845E-A871D24BAD4F}"/>
              </a:ext>
            </a:extLst>
          </p:cNvPr>
          <p:cNvSpPr>
            <a:spLocks noGrp="1"/>
          </p:cNvSpPr>
          <p:nvPr>
            <p:ph idx="1"/>
          </p:nvPr>
        </p:nvSpPr>
        <p:spPr>
          <a:xfrm>
            <a:off x="381000" y="304800"/>
            <a:ext cx="8763000" cy="4525963"/>
          </a:xfrm>
        </p:spPr>
        <p:txBody>
          <a:bodyPr/>
          <a:lstStyle/>
          <a:p>
            <a:pPr marL="0" indent="0">
              <a:buNone/>
            </a:pPr>
            <a:r>
              <a:rPr lang="en-IN" dirty="0"/>
              <a:t>Devices:</a:t>
            </a:r>
          </a:p>
          <a:p>
            <a:r>
              <a:rPr lang="fr-FR" dirty="0" err="1"/>
              <a:t>Personal</a:t>
            </a:r>
            <a:r>
              <a:rPr lang="fr-FR" dirty="0"/>
              <a:t> computers, mobile phones and laptops</a:t>
            </a:r>
          </a:p>
          <a:p>
            <a:pPr algn="just"/>
            <a:r>
              <a:rPr lang="en-US" sz="1800" b="0" i="0" u="none" strike="noStrike" baseline="0" dirty="0">
                <a:latin typeface="Bookman Old Style" panose="02050604050505020204" pitchFamily="18" charset="0"/>
              </a:rPr>
              <a:t>devices are connected through a media to the network, which carry information from one end to other end. </a:t>
            </a:r>
            <a:endParaRPr lang="en-IN" dirty="0"/>
          </a:p>
        </p:txBody>
      </p:sp>
      <p:sp>
        <p:nvSpPr>
          <p:cNvPr id="4" name="Date Placeholder 3">
            <a:extLst>
              <a:ext uri="{FF2B5EF4-FFF2-40B4-BE49-F238E27FC236}">
                <a16:creationId xmlns:a16="http://schemas.microsoft.com/office/drawing/2014/main" id="{7AD5C355-8F55-4454-890C-85A33D2B70C9}"/>
              </a:ext>
            </a:extLst>
          </p:cNvPr>
          <p:cNvSpPr>
            <a:spLocks noGrp="1"/>
          </p:cNvSpPr>
          <p:nvPr>
            <p:ph type="dt" sz="half" idx="10"/>
          </p:nvPr>
        </p:nvSpPr>
        <p:spPr/>
        <p:txBody>
          <a:bodyPr/>
          <a:lstStyle/>
          <a:p>
            <a:fld id="{F7A87731-D900-4B2A-9111-F600F360CD8B}" type="datetime1">
              <a:rPr lang="en-US" smtClean="0"/>
              <a:t>7/18/2023</a:t>
            </a:fld>
            <a:endParaRPr lang="en-US"/>
          </a:p>
        </p:txBody>
      </p:sp>
      <p:sp>
        <p:nvSpPr>
          <p:cNvPr id="5" name="Footer Placeholder 4">
            <a:extLst>
              <a:ext uri="{FF2B5EF4-FFF2-40B4-BE49-F238E27FC236}">
                <a16:creationId xmlns:a16="http://schemas.microsoft.com/office/drawing/2014/main" id="{39F1161E-FB17-4470-8357-94D74C77C733}"/>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41B8A005-913E-41D5-922F-5618438709F8}"/>
              </a:ext>
            </a:extLst>
          </p:cNvPr>
          <p:cNvSpPr>
            <a:spLocks noGrp="1"/>
          </p:cNvSpPr>
          <p:nvPr>
            <p:ph type="sldNum" sz="quarter" idx="12"/>
          </p:nvPr>
        </p:nvSpPr>
        <p:spPr/>
        <p:txBody>
          <a:bodyPr/>
          <a:lstStyle/>
          <a:p>
            <a:fld id="{1FAAE8C1-3892-4EF5-B7AC-0DE890FFBDC6}" type="slidenum">
              <a:rPr lang="en-US" smtClean="0"/>
              <a:t>11</a:t>
            </a:fld>
            <a:endParaRPr lang="en-US"/>
          </a:p>
        </p:txBody>
      </p:sp>
      <p:sp>
        <p:nvSpPr>
          <p:cNvPr id="7" name="Content Placeholder 2">
            <a:extLst>
              <a:ext uri="{FF2B5EF4-FFF2-40B4-BE49-F238E27FC236}">
                <a16:creationId xmlns:a16="http://schemas.microsoft.com/office/drawing/2014/main" id="{266A319F-A77B-4A00-86E5-F3AC3583460C}"/>
              </a:ext>
            </a:extLst>
          </p:cNvPr>
          <p:cNvSpPr txBox="1">
            <a:spLocks/>
          </p:cNvSpPr>
          <p:nvPr/>
        </p:nvSpPr>
        <p:spPr>
          <a:xfrm>
            <a:off x="4343400" y="284205"/>
            <a:ext cx="4114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IN" dirty="0"/>
          </a:p>
        </p:txBody>
      </p:sp>
      <p:pic>
        <p:nvPicPr>
          <p:cNvPr id="9" name="Picture 8">
            <a:extLst>
              <a:ext uri="{FF2B5EF4-FFF2-40B4-BE49-F238E27FC236}">
                <a16:creationId xmlns:a16="http://schemas.microsoft.com/office/drawing/2014/main" id="{26F42B7E-5ADF-42B8-BFEB-4AF37239E2C5}"/>
              </a:ext>
            </a:extLst>
          </p:cNvPr>
          <p:cNvPicPr>
            <a:picLocks noChangeAspect="1"/>
          </p:cNvPicPr>
          <p:nvPr/>
        </p:nvPicPr>
        <p:blipFill>
          <a:blip r:embed="rId2"/>
          <a:stretch>
            <a:fillRect/>
          </a:stretch>
        </p:blipFill>
        <p:spPr>
          <a:xfrm>
            <a:off x="1371600" y="2286000"/>
            <a:ext cx="6934200" cy="2690019"/>
          </a:xfrm>
          <a:prstGeom prst="rect">
            <a:avLst/>
          </a:prstGeom>
        </p:spPr>
      </p:pic>
      <p:sp>
        <p:nvSpPr>
          <p:cNvPr id="11" name="TextBox 10">
            <a:extLst>
              <a:ext uri="{FF2B5EF4-FFF2-40B4-BE49-F238E27FC236}">
                <a16:creationId xmlns:a16="http://schemas.microsoft.com/office/drawing/2014/main" id="{88481869-E517-42D4-9064-ACFB7E27C5BE}"/>
              </a:ext>
            </a:extLst>
          </p:cNvPr>
          <p:cNvSpPr txBox="1"/>
          <p:nvPr/>
        </p:nvSpPr>
        <p:spPr>
          <a:xfrm>
            <a:off x="256403" y="4495800"/>
            <a:ext cx="8506597" cy="1292662"/>
          </a:xfrm>
          <a:prstGeom prst="rect">
            <a:avLst/>
          </a:prstGeom>
          <a:noFill/>
        </p:spPr>
        <p:txBody>
          <a:bodyPr wrap="square">
            <a:spAutoFit/>
          </a:bodyPr>
          <a:lstStyle/>
          <a:p>
            <a:pPr algn="l"/>
            <a:endParaRPr lang="en-IN" sz="2000" b="0" i="0" u="none" strike="noStrike" baseline="0" dirty="0">
              <a:solidFill>
                <a:srgbClr val="000000"/>
              </a:solidFill>
              <a:latin typeface="Bookman Old Style" panose="02050604050505020204" pitchFamily="18" charset="0"/>
            </a:endParaRPr>
          </a:p>
          <a:p>
            <a:endParaRPr lang="en-IN" sz="2000" b="0" i="0" u="none" strike="noStrike" baseline="0" dirty="0">
              <a:latin typeface="Bookman Old Style" panose="02050604050505020204" pitchFamily="18" charset="0"/>
            </a:endParaRPr>
          </a:p>
          <a:p>
            <a:pPr marL="342900" indent="-342900" algn="just">
              <a:buFont typeface="Arial" panose="020B0604020202020204" pitchFamily="34" charset="0"/>
              <a:buChar char="•"/>
            </a:pPr>
            <a:r>
              <a:rPr lang="en-US" sz="1800" b="0" i="0" u="none" strike="noStrike" baseline="0" dirty="0">
                <a:latin typeface="Bookman Old Style" panose="02050604050505020204" pitchFamily="18" charset="0"/>
              </a:rPr>
              <a:t>Data can be any </a:t>
            </a:r>
            <a:r>
              <a:rPr lang="en-US" sz="1800" b="1" i="0" u="none" strike="noStrike" baseline="0" dirty="0">
                <a:solidFill>
                  <a:srgbClr val="7030A0"/>
                </a:solidFill>
                <a:latin typeface="Bookman Old Style" panose="02050604050505020204" pitchFamily="18" charset="0"/>
              </a:rPr>
              <a:t>text, image, audio, video, and multimedia files</a:t>
            </a:r>
            <a:r>
              <a:rPr lang="en-US" sz="1800" b="0" i="0" u="none" strike="noStrike" baseline="0" dirty="0">
                <a:latin typeface="Bookman Old Style" panose="02050604050505020204" pitchFamily="18" charset="0"/>
              </a:rPr>
              <a:t>.</a:t>
            </a:r>
          </a:p>
          <a:p>
            <a:pPr marL="285750" indent="-285750" algn="just">
              <a:buFont typeface="Arial" panose="020B0604020202020204" pitchFamily="34" charset="0"/>
              <a:buChar char="•"/>
            </a:pPr>
            <a:r>
              <a:rPr lang="en-US" sz="1800" b="0" i="0" u="none" strike="noStrike" baseline="0" dirty="0">
                <a:latin typeface="Bookman Old Style" panose="02050604050505020204" pitchFamily="18" charset="0"/>
              </a:rPr>
              <a:t> Communication is an act of </a:t>
            </a:r>
            <a:r>
              <a:rPr lang="en-US" sz="1800" b="1" i="0" u="none" strike="noStrike" baseline="0" dirty="0">
                <a:solidFill>
                  <a:srgbClr val="7030A0"/>
                </a:solidFill>
                <a:latin typeface="Bookman Old Style" panose="02050604050505020204" pitchFamily="18" charset="0"/>
              </a:rPr>
              <a:t>sending or receiving </a:t>
            </a:r>
            <a:r>
              <a:rPr lang="en-US" sz="1800" b="0" i="0" u="none" strike="noStrike" baseline="0" dirty="0">
                <a:latin typeface="Bookman Old Style" panose="02050604050505020204" pitchFamily="18" charset="0"/>
              </a:rPr>
              <a:t>data. </a:t>
            </a:r>
            <a:endParaRPr lang="en-IN" dirty="0"/>
          </a:p>
        </p:txBody>
      </p:sp>
    </p:spTree>
    <p:extLst>
      <p:ext uri="{BB962C8B-B14F-4D97-AF65-F5344CB8AC3E}">
        <p14:creationId xmlns:p14="http://schemas.microsoft.com/office/powerpoint/2010/main" val="409768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388C2-7EBF-4033-8F4F-F1C76B016802}"/>
              </a:ext>
            </a:extLst>
          </p:cNvPr>
          <p:cNvSpPr>
            <a:spLocks noGrp="1"/>
          </p:cNvSpPr>
          <p:nvPr>
            <p:ph type="title"/>
          </p:nvPr>
        </p:nvSpPr>
        <p:spPr/>
        <p:txBody>
          <a:bodyPr/>
          <a:lstStyle/>
          <a:p>
            <a:r>
              <a:rPr lang="en-US" dirty="0"/>
              <a:t>Types of Data communication</a:t>
            </a:r>
            <a:endParaRPr lang="en-IN" dirty="0"/>
          </a:p>
        </p:txBody>
      </p:sp>
      <p:sp>
        <p:nvSpPr>
          <p:cNvPr id="3" name="Content Placeholder 2">
            <a:extLst>
              <a:ext uri="{FF2B5EF4-FFF2-40B4-BE49-F238E27FC236}">
                <a16:creationId xmlns:a16="http://schemas.microsoft.com/office/drawing/2014/main" id="{A4424325-0051-49FB-8567-8495761DF832}"/>
              </a:ext>
            </a:extLst>
          </p:cNvPr>
          <p:cNvSpPr>
            <a:spLocks noGrp="1"/>
          </p:cNvSpPr>
          <p:nvPr>
            <p:ph idx="1"/>
          </p:nvPr>
        </p:nvSpPr>
        <p:spPr/>
        <p:txBody>
          <a:bodyPr/>
          <a:lstStyle/>
          <a:p>
            <a:r>
              <a:rPr lang="en-US" b="1" i="0" dirty="0">
                <a:solidFill>
                  <a:srgbClr val="212529"/>
                </a:solidFill>
                <a:effectLst/>
                <a:latin typeface="system-ui"/>
              </a:rPr>
              <a:t>Local</a:t>
            </a:r>
            <a:r>
              <a:rPr lang="en-US" b="0" i="0" dirty="0">
                <a:solidFill>
                  <a:srgbClr val="212529"/>
                </a:solidFill>
                <a:effectLst/>
                <a:latin typeface="system-ui"/>
              </a:rPr>
              <a:t>  - devices are in the same geographical area</a:t>
            </a:r>
          </a:p>
          <a:p>
            <a:r>
              <a:rPr lang="en-US" b="1" i="0" dirty="0">
                <a:solidFill>
                  <a:srgbClr val="212529"/>
                </a:solidFill>
                <a:effectLst/>
                <a:latin typeface="system-ui"/>
              </a:rPr>
              <a:t>Remote – </a:t>
            </a:r>
            <a:r>
              <a:rPr lang="en-US" b="1" dirty="0">
                <a:solidFill>
                  <a:srgbClr val="212529"/>
                </a:solidFill>
                <a:latin typeface="system-ui"/>
              </a:rPr>
              <a:t>communication </a:t>
            </a:r>
            <a:r>
              <a:rPr lang="en-US" b="0" i="0" dirty="0">
                <a:solidFill>
                  <a:srgbClr val="4D5156"/>
                </a:solidFill>
                <a:effectLst/>
                <a:latin typeface="arial" panose="020B0604020202020204" pitchFamily="34" charset="0"/>
              </a:rPr>
              <a:t>between two or more devices not located at the same </a:t>
            </a:r>
            <a:r>
              <a:rPr lang="en-US" b="0" i="0" dirty="0">
                <a:solidFill>
                  <a:srgbClr val="212529"/>
                </a:solidFill>
                <a:effectLst/>
                <a:latin typeface="system-ui"/>
              </a:rPr>
              <a:t>geographical area</a:t>
            </a:r>
            <a:endParaRPr lang="en-IN" dirty="0"/>
          </a:p>
        </p:txBody>
      </p:sp>
      <p:sp>
        <p:nvSpPr>
          <p:cNvPr id="4" name="Date Placeholder 3">
            <a:extLst>
              <a:ext uri="{FF2B5EF4-FFF2-40B4-BE49-F238E27FC236}">
                <a16:creationId xmlns:a16="http://schemas.microsoft.com/office/drawing/2014/main" id="{B8C7D3E6-02F0-4872-876C-B65BECC3D57E}"/>
              </a:ext>
            </a:extLst>
          </p:cNvPr>
          <p:cNvSpPr>
            <a:spLocks noGrp="1"/>
          </p:cNvSpPr>
          <p:nvPr>
            <p:ph type="dt" sz="half" idx="10"/>
          </p:nvPr>
        </p:nvSpPr>
        <p:spPr/>
        <p:txBody>
          <a:bodyPr/>
          <a:lstStyle/>
          <a:p>
            <a:fld id="{F7A87731-D900-4B2A-9111-F600F360CD8B}" type="datetime1">
              <a:rPr lang="en-US" smtClean="0"/>
              <a:t>7/18/2023</a:t>
            </a:fld>
            <a:endParaRPr lang="en-US"/>
          </a:p>
        </p:txBody>
      </p:sp>
      <p:sp>
        <p:nvSpPr>
          <p:cNvPr id="5" name="Footer Placeholder 4">
            <a:extLst>
              <a:ext uri="{FF2B5EF4-FFF2-40B4-BE49-F238E27FC236}">
                <a16:creationId xmlns:a16="http://schemas.microsoft.com/office/drawing/2014/main" id="{4FB309D9-3AD5-4C30-BA94-ACF06CB30CA7}"/>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184800A1-C42C-421F-9BAF-C8B347BD33E0}"/>
              </a:ext>
            </a:extLst>
          </p:cNvPr>
          <p:cNvSpPr>
            <a:spLocks noGrp="1"/>
          </p:cNvSpPr>
          <p:nvPr>
            <p:ph type="sldNum" sz="quarter" idx="12"/>
          </p:nvPr>
        </p:nvSpPr>
        <p:spPr/>
        <p:txBody>
          <a:bodyPr/>
          <a:lstStyle/>
          <a:p>
            <a:fld id="{1FAAE8C1-3892-4EF5-B7AC-0DE890FFBDC6}" type="slidenum">
              <a:rPr lang="en-US" smtClean="0"/>
              <a:t>12</a:t>
            </a:fld>
            <a:endParaRPr lang="en-US"/>
          </a:p>
        </p:txBody>
      </p:sp>
    </p:spTree>
    <p:extLst>
      <p:ext uri="{BB962C8B-B14F-4D97-AF65-F5344CB8AC3E}">
        <p14:creationId xmlns:p14="http://schemas.microsoft.com/office/powerpoint/2010/main" val="3853334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4">
            <a:extLst>
              <a:ext uri="{FF2B5EF4-FFF2-40B4-BE49-F238E27FC236}">
                <a16:creationId xmlns:a16="http://schemas.microsoft.com/office/drawing/2014/main" id="{E41B9B9B-3B2F-4433-8EFD-2D44283B9756}"/>
              </a:ext>
            </a:extLst>
          </p:cNvPr>
          <p:cNvSpPr>
            <a:spLocks noGrp="1"/>
          </p:cNvSpPr>
          <p:nvPr>
            <p:ph type="sldNum" sz="quarter" idx="10"/>
          </p:nvPr>
        </p:nvSpPr>
        <p:spPr>
          <a:xfrm>
            <a:off x="6553200" y="6243638"/>
            <a:ext cx="2133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fld id="{B8754243-9695-4969-83D8-7C7701CB0AAC}" type="slidenum">
              <a:rPr lang="en-US" altLang="en-US" sz="2000"/>
              <a:pPr/>
              <a:t>13</a:t>
            </a:fld>
            <a:endParaRPr lang="en-US" altLang="en-US" sz="2000"/>
          </a:p>
        </p:txBody>
      </p:sp>
      <p:sp>
        <p:nvSpPr>
          <p:cNvPr id="6147" name="Rectangle 2">
            <a:extLst>
              <a:ext uri="{FF2B5EF4-FFF2-40B4-BE49-F238E27FC236}">
                <a16:creationId xmlns:a16="http://schemas.microsoft.com/office/drawing/2014/main" id="{34556A90-FE57-4828-91E7-14F404006F2A}"/>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a:t>Fundamental Characteristics</a:t>
            </a:r>
          </a:p>
        </p:txBody>
      </p:sp>
      <p:sp>
        <p:nvSpPr>
          <p:cNvPr id="6148" name="Rectangle 3">
            <a:extLst>
              <a:ext uri="{FF2B5EF4-FFF2-40B4-BE49-F238E27FC236}">
                <a16:creationId xmlns:a16="http://schemas.microsoft.com/office/drawing/2014/main" id="{B635010F-7A47-425D-9EE5-C071CA0F207D}"/>
              </a:ext>
            </a:extLst>
          </p:cNvPr>
          <p:cNvSpPr>
            <a:spLocks noGrp="1" noChangeArrowheads="1"/>
          </p:cNvSpPr>
          <p:nvPr>
            <p:ph type="body" idx="1"/>
          </p:nvPr>
        </p:nvSpPr>
        <p:spPr bwMode="auto">
          <a:xfrm>
            <a:off x="457200" y="1600200"/>
            <a:ext cx="86868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dirty="0"/>
              <a:t>The </a:t>
            </a:r>
            <a:r>
              <a:rPr lang="en-US" altLang="en-US" dirty="0">
                <a:solidFill>
                  <a:srgbClr val="FF0000"/>
                </a:solidFill>
              </a:rPr>
              <a:t>effectiveness of a data communication </a:t>
            </a:r>
            <a:r>
              <a:rPr lang="en-US" altLang="en-US" dirty="0"/>
              <a:t>system depend on four fundamental characteristics:</a:t>
            </a:r>
          </a:p>
          <a:p>
            <a:pPr marL="971550" lvl="1" indent="-514350">
              <a:buFont typeface="+mj-lt"/>
              <a:buAutoNum type="arabicPeriod"/>
            </a:pPr>
            <a:r>
              <a:rPr lang="en-US" altLang="en-US" dirty="0"/>
              <a:t>Delivery – data to the correct destination </a:t>
            </a:r>
          </a:p>
          <a:p>
            <a:pPr marL="971550" lvl="1" indent="-514350">
              <a:buFont typeface="+mj-lt"/>
              <a:buAutoNum type="arabicPeriod"/>
            </a:pPr>
            <a:r>
              <a:rPr lang="en-US" altLang="en-US" dirty="0"/>
              <a:t>Accuracy - </a:t>
            </a:r>
            <a:r>
              <a:rPr lang="en-US" b="0" i="0" dirty="0">
                <a:solidFill>
                  <a:srgbClr val="212529"/>
                </a:solidFill>
                <a:effectLst/>
                <a:latin typeface="system-ui"/>
              </a:rPr>
              <a:t>Data delivered should be accurate.</a:t>
            </a:r>
            <a:endParaRPr lang="en-US" altLang="en-US" dirty="0"/>
          </a:p>
          <a:p>
            <a:pPr marL="971550" lvl="1" indent="-514350">
              <a:buFont typeface="+mj-lt"/>
              <a:buAutoNum type="arabicPeriod"/>
            </a:pPr>
            <a:r>
              <a:rPr lang="en-US" altLang="en-US" dirty="0"/>
              <a:t>Timelines – deliver data in timely manner</a:t>
            </a:r>
          </a:p>
          <a:p>
            <a:pPr marL="971550" lvl="1" indent="-514350">
              <a:buFont typeface="+mj-lt"/>
              <a:buAutoNum type="arabicPeriod"/>
            </a:pPr>
            <a:r>
              <a:rPr lang="en-US" altLang="en-US" dirty="0"/>
              <a:t>Jitter – Variation in the packet arrival time.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Line 2">
            <a:extLst>
              <a:ext uri="{FF2B5EF4-FFF2-40B4-BE49-F238E27FC236}">
                <a16:creationId xmlns:a16="http://schemas.microsoft.com/office/drawing/2014/main" id="{9299F78A-7F66-4C8A-BDE7-4DC399D7D4A2}"/>
              </a:ext>
            </a:extLst>
          </p:cNvPr>
          <p:cNvSpPr>
            <a:spLocks noChangeShapeType="1"/>
          </p:cNvSpPr>
          <p:nvPr/>
        </p:nvSpPr>
        <p:spPr bwMode="auto">
          <a:xfrm>
            <a:off x="152400" y="152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220" name="Line 3">
            <a:extLst>
              <a:ext uri="{FF2B5EF4-FFF2-40B4-BE49-F238E27FC236}">
                <a16:creationId xmlns:a16="http://schemas.microsoft.com/office/drawing/2014/main" id="{C55DFCF9-5DBE-4532-B877-8C40F495681E}"/>
              </a:ext>
            </a:extLst>
          </p:cNvPr>
          <p:cNvSpPr>
            <a:spLocks noChangeShapeType="1"/>
          </p:cNvSpPr>
          <p:nvPr/>
        </p:nvSpPr>
        <p:spPr bwMode="auto">
          <a:xfrm>
            <a:off x="152400" y="990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221" name="Text Box 4">
            <a:extLst>
              <a:ext uri="{FF2B5EF4-FFF2-40B4-BE49-F238E27FC236}">
                <a16:creationId xmlns:a16="http://schemas.microsoft.com/office/drawing/2014/main" id="{D1F8A472-25F2-4DB9-A3A3-160ED760547A}"/>
              </a:ext>
            </a:extLst>
          </p:cNvPr>
          <p:cNvSpPr txBox="1">
            <a:spLocks noChangeArrowheads="1"/>
          </p:cNvSpPr>
          <p:nvPr/>
        </p:nvSpPr>
        <p:spPr bwMode="auto">
          <a:xfrm>
            <a:off x="304800" y="381000"/>
            <a:ext cx="8382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i="1" dirty="0">
                <a:latin typeface="Times New Roman" panose="02020603050405020304" pitchFamily="18" charset="0"/>
              </a:rPr>
              <a:t>Components of a data communication system</a:t>
            </a:r>
          </a:p>
        </p:txBody>
      </p:sp>
      <p:sp>
        <p:nvSpPr>
          <p:cNvPr id="9222" name="Line 5">
            <a:extLst>
              <a:ext uri="{FF2B5EF4-FFF2-40B4-BE49-F238E27FC236}">
                <a16:creationId xmlns:a16="http://schemas.microsoft.com/office/drawing/2014/main" id="{CC50DC47-7D25-4348-AE56-40711AA3D8BF}"/>
              </a:ext>
            </a:extLst>
          </p:cNvPr>
          <p:cNvSpPr>
            <a:spLocks noChangeShapeType="1"/>
          </p:cNvSpPr>
          <p:nvPr/>
        </p:nvSpPr>
        <p:spPr bwMode="auto">
          <a:xfrm>
            <a:off x="152400" y="6248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pic>
        <p:nvPicPr>
          <p:cNvPr id="9223" name="Picture 6">
            <a:extLst>
              <a:ext uri="{FF2B5EF4-FFF2-40B4-BE49-F238E27FC236}">
                <a16:creationId xmlns:a16="http://schemas.microsoft.com/office/drawing/2014/main" id="{5624613A-0637-4C7A-AD67-31B08A3837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638" y="2593975"/>
            <a:ext cx="7065962"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20A7F-5E54-48B0-BF66-C72005C3A7D9}"/>
              </a:ext>
            </a:extLst>
          </p:cNvPr>
          <p:cNvSpPr>
            <a:spLocks noGrp="1"/>
          </p:cNvSpPr>
          <p:nvPr>
            <p:ph type="title"/>
          </p:nvPr>
        </p:nvSpPr>
        <p:spPr/>
        <p:txBody>
          <a:bodyPr>
            <a:normAutofit fontScale="90000"/>
          </a:bodyPr>
          <a:lstStyle/>
          <a:p>
            <a:r>
              <a:rPr lang="en-US" dirty="0">
                <a:effectLst>
                  <a:outerShdw blurRad="38100" dist="38100" dir="2700000" algn="tl">
                    <a:srgbClr val="C0C0C0"/>
                  </a:outerShdw>
                </a:effectLst>
                <a:latin typeface="Times" charset="0"/>
              </a:rPr>
              <a:t>SIMPLE DATA COMMUNICATION MODEL</a:t>
            </a:r>
            <a:br>
              <a:rPr lang="en-US" dirty="0">
                <a:effectLst>
                  <a:outerShdw blurRad="38100" dist="38100" dir="2700000" algn="tl">
                    <a:srgbClr val="C0C0C0"/>
                  </a:outerShdw>
                </a:effectLst>
                <a:latin typeface="Times" charset="0"/>
              </a:rPr>
            </a:br>
            <a:endParaRPr lang="en-IN" dirty="0"/>
          </a:p>
        </p:txBody>
      </p:sp>
      <p:sp>
        <p:nvSpPr>
          <p:cNvPr id="3" name="Content Placeholder 2">
            <a:extLst>
              <a:ext uri="{FF2B5EF4-FFF2-40B4-BE49-F238E27FC236}">
                <a16:creationId xmlns:a16="http://schemas.microsoft.com/office/drawing/2014/main" id="{06FC2F84-5F09-46E2-BD60-C9089356FB2A}"/>
              </a:ext>
            </a:extLst>
          </p:cNvPr>
          <p:cNvSpPr>
            <a:spLocks noGrp="1"/>
          </p:cNvSpPr>
          <p:nvPr>
            <p:ph idx="1"/>
          </p:nvPr>
        </p:nvSpPr>
        <p:spPr>
          <a:xfrm>
            <a:off x="457200" y="1600200"/>
            <a:ext cx="8458200" cy="4525963"/>
          </a:xfrm>
        </p:spPr>
        <p:txBody>
          <a:bodyPr/>
          <a:lstStyle/>
          <a:p>
            <a:pPr>
              <a:defRPr/>
            </a:pPr>
            <a:r>
              <a:rPr lang="en-US" sz="3200" i="1" dirty="0">
                <a:solidFill>
                  <a:schemeClr val="hlink"/>
                </a:solidFill>
                <a:effectLst>
                  <a:outerShdw blurRad="38100" dist="38100" dir="2700000" algn="tl">
                    <a:srgbClr val="C0C0C0"/>
                  </a:outerShdw>
                </a:effectLst>
                <a:latin typeface="Times New Roman" charset="0"/>
              </a:rPr>
              <a:t>Source : </a:t>
            </a:r>
            <a:r>
              <a:rPr lang="en-US" sz="3200" i="1" dirty="0">
                <a:effectLst>
                  <a:outerShdw blurRad="38100" dist="38100" dir="2700000" algn="tl">
                    <a:srgbClr val="C0C0C0"/>
                  </a:outerShdw>
                </a:effectLst>
                <a:latin typeface="Times New Roman" charset="0"/>
              </a:rPr>
              <a:t>Where the data is originated. </a:t>
            </a:r>
          </a:p>
          <a:p>
            <a:pPr>
              <a:buFont typeface="Arial" pitchFamily="34" charset="0"/>
              <a:buChar char="•"/>
              <a:defRPr/>
            </a:pPr>
            <a:r>
              <a:rPr lang="en-US" sz="3200" i="1" dirty="0">
                <a:solidFill>
                  <a:schemeClr val="hlink"/>
                </a:solidFill>
                <a:effectLst>
                  <a:outerShdw blurRad="38100" dist="38100" dir="2700000" algn="tl">
                    <a:srgbClr val="C0C0C0"/>
                  </a:outerShdw>
                </a:effectLst>
                <a:latin typeface="Times New Roman" charset="0"/>
              </a:rPr>
              <a:t>Transmitter : </a:t>
            </a:r>
            <a:r>
              <a:rPr lang="en-US" sz="3200" i="1" dirty="0">
                <a:effectLst>
                  <a:outerShdw blurRad="38100" dist="38100" dir="2700000" algn="tl">
                    <a:srgbClr val="C0C0C0"/>
                  </a:outerShdw>
                </a:effectLst>
                <a:latin typeface="Times New Roman" charset="0"/>
              </a:rPr>
              <a:t>Convert data into suitable form for transmission through the medium</a:t>
            </a:r>
            <a:r>
              <a:rPr lang="en-US" sz="3200" i="1" dirty="0">
                <a:solidFill>
                  <a:schemeClr val="hlink"/>
                </a:solidFill>
                <a:effectLst>
                  <a:outerShdw blurRad="38100" dist="38100" dir="2700000" algn="tl">
                    <a:srgbClr val="C0C0C0"/>
                  </a:outerShdw>
                </a:effectLst>
                <a:latin typeface="Times New Roman" charset="0"/>
              </a:rPr>
              <a:t> </a:t>
            </a:r>
          </a:p>
          <a:p>
            <a:pPr>
              <a:buFont typeface="Arial" pitchFamily="34" charset="0"/>
              <a:buChar char="•"/>
              <a:defRPr/>
            </a:pPr>
            <a:r>
              <a:rPr lang="en-US" sz="3200" i="1" dirty="0">
                <a:solidFill>
                  <a:schemeClr val="hlink"/>
                </a:solidFill>
                <a:effectLst>
                  <a:outerShdw blurRad="38100" dist="38100" dir="2700000" algn="tl">
                    <a:srgbClr val="C0C0C0"/>
                  </a:outerShdw>
                </a:effectLst>
                <a:latin typeface="Times New Roman" charset="0"/>
              </a:rPr>
              <a:t>Receiver : </a:t>
            </a:r>
            <a:r>
              <a:rPr lang="en-US" sz="3200" i="1" dirty="0">
                <a:effectLst>
                  <a:outerShdw blurRad="38100" dist="38100" dir="2700000" algn="tl">
                    <a:srgbClr val="C0C0C0"/>
                  </a:outerShdw>
                </a:effectLst>
                <a:latin typeface="Times New Roman" charset="0"/>
              </a:rPr>
              <a:t>Which receives the signal and convert it into data or message</a:t>
            </a:r>
            <a:r>
              <a:rPr lang="en-US" sz="3200" i="1" dirty="0">
                <a:solidFill>
                  <a:schemeClr val="hlink"/>
                </a:solidFill>
                <a:effectLst>
                  <a:outerShdw blurRad="38100" dist="38100" dir="2700000" algn="tl">
                    <a:srgbClr val="C0C0C0"/>
                  </a:outerShdw>
                </a:effectLst>
                <a:latin typeface="Times New Roman" charset="0"/>
              </a:rPr>
              <a:t>. </a:t>
            </a:r>
          </a:p>
          <a:p>
            <a:pPr>
              <a:buFont typeface="Arial" pitchFamily="34" charset="0"/>
              <a:buChar char="•"/>
              <a:defRPr/>
            </a:pPr>
            <a:r>
              <a:rPr lang="en-US" sz="3200" i="1" dirty="0">
                <a:solidFill>
                  <a:schemeClr val="hlink"/>
                </a:solidFill>
                <a:effectLst>
                  <a:outerShdw blurRad="38100" dist="38100" dir="2700000" algn="tl">
                    <a:srgbClr val="C0C0C0"/>
                  </a:outerShdw>
                </a:effectLst>
                <a:latin typeface="Times New Roman" charset="0"/>
              </a:rPr>
              <a:t>Destination : </a:t>
            </a:r>
            <a:r>
              <a:rPr lang="en-US" sz="3200" i="1" dirty="0">
                <a:effectLst>
                  <a:outerShdw blurRad="38100" dist="38100" dir="2700000" algn="tl">
                    <a:srgbClr val="C0C0C0"/>
                  </a:outerShdw>
                </a:effectLst>
                <a:latin typeface="Times New Roman" charset="0"/>
              </a:rPr>
              <a:t>where the data is sent.</a:t>
            </a:r>
          </a:p>
          <a:p>
            <a:endParaRPr lang="en-IN" dirty="0"/>
          </a:p>
        </p:txBody>
      </p:sp>
      <p:sp>
        <p:nvSpPr>
          <p:cNvPr id="4" name="Date Placeholder 3">
            <a:extLst>
              <a:ext uri="{FF2B5EF4-FFF2-40B4-BE49-F238E27FC236}">
                <a16:creationId xmlns:a16="http://schemas.microsoft.com/office/drawing/2014/main" id="{149B41E8-B15A-45B6-9E28-8AC2237E90D3}"/>
              </a:ext>
            </a:extLst>
          </p:cNvPr>
          <p:cNvSpPr>
            <a:spLocks noGrp="1"/>
          </p:cNvSpPr>
          <p:nvPr>
            <p:ph type="dt" sz="half" idx="10"/>
          </p:nvPr>
        </p:nvSpPr>
        <p:spPr/>
        <p:txBody>
          <a:bodyPr/>
          <a:lstStyle/>
          <a:p>
            <a:fld id="{F7A87731-D900-4B2A-9111-F600F360CD8B}" type="datetime1">
              <a:rPr lang="en-US" smtClean="0"/>
              <a:t>7/18/2023</a:t>
            </a:fld>
            <a:endParaRPr lang="en-US"/>
          </a:p>
        </p:txBody>
      </p:sp>
      <p:sp>
        <p:nvSpPr>
          <p:cNvPr id="5" name="Footer Placeholder 4">
            <a:extLst>
              <a:ext uri="{FF2B5EF4-FFF2-40B4-BE49-F238E27FC236}">
                <a16:creationId xmlns:a16="http://schemas.microsoft.com/office/drawing/2014/main" id="{13A09D94-DC0A-44F7-B8BA-561094FC92EC}"/>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5C5D3325-50B0-406B-8CA3-5657124EC41E}"/>
              </a:ext>
            </a:extLst>
          </p:cNvPr>
          <p:cNvSpPr>
            <a:spLocks noGrp="1"/>
          </p:cNvSpPr>
          <p:nvPr>
            <p:ph type="sldNum" sz="quarter" idx="12"/>
          </p:nvPr>
        </p:nvSpPr>
        <p:spPr/>
        <p:txBody>
          <a:bodyPr/>
          <a:lstStyle/>
          <a:p>
            <a:fld id="{1FAAE8C1-3892-4EF5-B7AC-0DE890FFBDC6}" type="slidenum">
              <a:rPr lang="en-US" smtClean="0"/>
              <a:t>15</a:t>
            </a:fld>
            <a:endParaRPr lang="en-US"/>
          </a:p>
        </p:txBody>
      </p:sp>
    </p:spTree>
    <p:extLst>
      <p:ext uri="{BB962C8B-B14F-4D97-AF65-F5344CB8AC3E}">
        <p14:creationId xmlns:p14="http://schemas.microsoft.com/office/powerpoint/2010/main" val="3642736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F666F-AC2D-4320-969E-750720F950DC}"/>
              </a:ext>
            </a:extLst>
          </p:cNvPr>
          <p:cNvSpPr>
            <a:spLocks noGrp="1"/>
          </p:cNvSpPr>
          <p:nvPr>
            <p:ph type="title"/>
          </p:nvPr>
        </p:nvSpPr>
        <p:spPr/>
        <p:txBody>
          <a:bodyPr/>
          <a:lstStyle/>
          <a:p>
            <a:r>
              <a:rPr lang="en-US" dirty="0">
                <a:solidFill>
                  <a:srgbClr val="FF0000"/>
                </a:solidFill>
                <a:latin typeface="Arial" charset="0"/>
              </a:rPr>
              <a:t>Protocol</a:t>
            </a:r>
            <a:endParaRPr lang="en-IN" dirty="0"/>
          </a:p>
        </p:txBody>
      </p:sp>
      <p:sp>
        <p:nvSpPr>
          <p:cNvPr id="3" name="Content Placeholder 2">
            <a:extLst>
              <a:ext uri="{FF2B5EF4-FFF2-40B4-BE49-F238E27FC236}">
                <a16:creationId xmlns:a16="http://schemas.microsoft.com/office/drawing/2014/main" id="{0626BB87-5150-444D-A18B-8B5710702E63}"/>
              </a:ext>
            </a:extLst>
          </p:cNvPr>
          <p:cNvSpPr>
            <a:spLocks noGrp="1"/>
          </p:cNvSpPr>
          <p:nvPr>
            <p:ph idx="1"/>
          </p:nvPr>
        </p:nvSpPr>
        <p:spPr>
          <a:xfrm>
            <a:off x="457200" y="1600200"/>
            <a:ext cx="8534400" cy="4525963"/>
          </a:xfrm>
        </p:spPr>
        <p:txBody>
          <a:bodyPr/>
          <a:lstStyle/>
          <a:p>
            <a:pPr>
              <a:buFont typeface="Arial" pitchFamily="34" charset="0"/>
              <a:buChar char="•"/>
              <a:defRPr/>
            </a:pPr>
            <a:r>
              <a:rPr lang="en-US" sz="3200" i="1" dirty="0">
                <a:effectLst>
                  <a:outerShdw blurRad="38100" dist="38100" dir="2700000" algn="tl">
                    <a:srgbClr val="C0C0C0"/>
                  </a:outerShdw>
                </a:effectLst>
                <a:latin typeface="Times New Roman" charset="0"/>
              </a:rPr>
              <a:t>It is a set of rules that governs data communication. </a:t>
            </a:r>
          </a:p>
          <a:p>
            <a:pPr>
              <a:buFont typeface="Arial" pitchFamily="34" charset="0"/>
              <a:buChar char="•"/>
              <a:defRPr/>
            </a:pPr>
            <a:r>
              <a:rPr lang="en-US" sz="3200" i="1" dirty="0">
                <a:effectLst>
                  <a:outerShdw blurRad="38100" dist="38100" dir="2700000" algn="tl">
                    <a:srgbClr val="C0C0C0"/>
                  </a:outerShdw>
                </a:effectLst>
                <a:latin typeface="Times New Roman" charset="0"/>
              </a:rPr>
              <a:t> It represents an agreement between the communicating devices. </a:t>
            </a:r>
          </a:p>
          <a:p>
            <a:pPr>
              <a:buFont typeface="Arial" pitchFamily="34" charset="0"/>
              <a:buChar char="•"/>
              <a:defRPr/>
            </a:pPr>
            <a:r>
              <a:rPr lang="en-US" sz="3200" i="1" dirty="0">
                <a:effectLst>
                  <a:outerShdw blurRad="38100" dist="38100" dir="2700000" algn="tl">
                    <a:srgbClr val="C0C0C0"/>
                  </a:outerShdw>
                </a:effectLst>
                <a:latin typeface="Times New Roman" charset="0"/>
              </a:rPr>
              <a:t> Without a protocol, two devices maybe connected but not communicating </a:t>
            </a:r>
          </a:p>
          <a:p>
            <a:endParaRPr lang="en-IN" dirty="0"/>
          </a:p>
        </p:txBody>
      </p:sp>
      <p:sp>
        <p:nvSpPr>
          <p:cNvPr id="4" name="Date Placeholder 3">
            <a:extLst>
              <a:ext uri="{FF2B5EF4-FFF2-40B4-BE49-F238E27FC236}">
                <a16:creationId xmlns:a16="http://schemas.microsoft.com/office/drawing/2014/main" id="{9FA77ED3-9EA4-4C40-90A4-F74EA44D86CC}"/>
              </a:ext>
            </a:extLst>
          </p:cNvPr>
          <p:cNvSpPr>
            <a:spLocks noGrp="1"/>
          </p:cNvSpPr>
          <p:nvPr>
            <p:ph type="dt" sz="half" idx="10"/>
          </p:nvPr>
        </p:nvSpPr>
        <p:spPr/>
        <p:txBody>
          <a:bodyPr/>
          <a:lstStyle/>
          <a:p>
            <a:fld id="{F7A87731-D900-4B2A-9111-F600F360CD8B}" type="datetime1">
              <a:rPr lang="en-US" smtClean="0"/>
              <a:t>7/18/2023</a:t>
            </a:fld>
            <a:endParaRPr lang="en-US"/>
          </a:p>
        </p:txBody>
      </p:sp>
      <p:sp>
        <p:nvSpPr>
          <p:cNvPr id="5" name="Footer Placeholder 4">
            <a:extLst>
              <a:ext uri="{FF2B5EF4-FFF2-40B4-BE49-F238E27FC236}">
                <a16:creationId xmlns:a16="http://schemas.microsoft.com/office/drawing/2014/main" id="{EF27DD10-F6C2-4C8E-A53F-07A84281D4DA}"/>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83381256-6DF4-47AA-9466-1DC553605DA4}"/>
              </a:ext>
            </a:extLst>
          </p:cNvPr>
          <p:cNvSpPr>
            <a:spLocks noGrp="1"/>
          </p:cNvSpPr>
          <p:nvPr>
            <p:ph type="sldNum" sz="quarter" idx="12"/>
          </p:nvPr>
        </p:nvSpPr>
        <p:spPr/>
        <p:txBody>
          <a:bodyPr/>
          <a:lstStyle/>
          <a:p>
            <a:fld id="{1FAAE8C1-3892-4EF5-B7AC-0DE890FFBDC6}" type="slidenum">
              <a:rPr lang="en-US" smtClean="0"/>
              <a:t>16</a:t>
            </a:fld>
            <a:endParaRPr lang="en-US"/>
          </a:p>
        </p:txBody>
      </p:sp>
    </p:spTree>
    <p:extLst>
      <p:ext uri="{BB962C8B-B14F-4D97-AF65-F5344CB8AC3E}">
        <p14:creationId xmlns:p14="http://schemas.microsoft.com/office/powerpoint/2010/main" val="1275527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1">
            <a:extLst>
              <a:ext uri="{FF2B5EF4-FFF2-40B4-BE49-F238E27FC236}">
                <a16:creationId xmlns:a16="http://schemas.microsoft.com/office/drawing/2014/main" id="{7DBA7C4C-124D-483D-A2E8-E0AF85F3B33A}"/>
              </a:ext>
            </a:extLst>
          </p:cNvPr>
          <p:cNvSpPr>
            <a:spLocks noGrp="1"/>
          </p:cNvSpPr>
          <p:nvPr>
            <p:ph type="sldNum" sz="quarter" idx="10"/>
          </p:nvPr>
        </p:nvSpPr>
        <p:spPr>
          <a:xfrm>
            <a:off x="387350" y="6145264"/>
            <a:ext cx="86042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4400" i="1" dirty="0">
                <a:solidFill>
                  <a:srgbClr val="7030A0"/>
                </a:solidFill>
                <a:latin typeface="Times New Roman" panose="02020603050405020304" pitchFamily="18" charset="0"/>
              </a:rPr>
              <a:t>Data flow – </a:t>
            </a:r>
            <a:r>
              <a:rPr lang="en-US" altLang="en-US" sz="2400" i="1" dirty="0">
                <a:solidFill>
                  <a:srgbClr val="7030A0"/>
                </a:solidFill>
                <a:latin typeface="Times New Roman" panose="02020603050405020304" pitchFamily="18" charset="0"/>
              </a:rPr>
              <a:t>It </a:t>
            </a:r>
            <a:r>
              <a:rPr lang="en-US" sz="2400" b="0" i="0" dirty="0">
                <a:solidFill>
                  <a:srgbClr val="000000"/>
                </a:solidFill>
                <a:effectLst/>
                <a:latin typeface="Arial" panose="020B0604020202020204" pitchFamily="34" charset="0"/>
              </a:rPr>
              <a:t>can be categorized in several ways like direction in which it can transmit data</a:t>
            </a:r>
            <a:endParaRPr lang="en-US" altLang="en-US" sz="2400" dirty="0">
              <a:solidFill>
                <a:srgbClr val="7030A0"/>
              </a:solidFill>
            </a:endParaRPr>
          </a:p>
        </p:txBody>
      </p:sp>
      <p:sp>
        <p:nvSpPr>
          <p:cNvPr id="10243" name="Line 2">
            <a:extLst>
              <a:ext uri="{FF2B5EF4-FFF2-40B4-BE49-F238E27FC236}">
                <a16:creationId xmlns:a16="http://schemas.microsoft.com/office/drawing/2014/main" id="{F6FEA106-658C-4DB9-9456-3C4BA6990AF4}"/>
              </a:ext>
            </a:extLst>
          </p:cNvPr>
          <p:cNvSpPr>
            <a:spLocks noChangeShapeType="1"/>
          </p:cNvSpPr>
          <p:nvPr/>
        </p:nvSpPr>
        <p:spPr bwMode="auto">
          <a:xfrm>
            <a:off x="152400" y="1524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244" name="Line 3">
            <a:extLst>
              <a:ext uri="{FF2B5EF4-FFF2-40B4-BE49-F238E27FC236}">
                <a16:creationId xmlns:a16="http://schemas.microsoft.com/office/drawing/2014/main" id="{D6B3FDED-D3F2-49B3-A793-40F6F28E92F0}"/>
              </a:ext>
            </a:extLst>
          </p:cNvPr>
          <p:cNvSpPr>
            <a:spLocks noChangeShapeType="1"/>
          </p:cNvSpPr>
          <p:nvPr/>
        </p:nvSpPr>
        <p:spPr bwMode="auto">
          <a:xfrm>
            <a:off x="152400" y="9906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245" name="Text Box 4">
            <a:extLst>
              <a:ext uri="{FF2B5EF4-FFF2-40B4-BE49-F238E27FC236}">
                <a16:creationId xmlns:a16="http://schemas.microsoft.com/office/drawing/2014/main" id="{F97D960C-D998-42A8-B5C2-28D8C2E9C2E5}"/>
              </a:ext>
            </a:extLst>
          </p:cNvPr>
          <p:cNvSpPr txBox="1">
            <a:spLocks noChangeArrowheads="1"/>
          </p:cNvSpPr>
          <p:nvPr/>
        </p:nvSpPr>
        <p:spPr bwMode="auto">
          <a:xfrm>
            <a:off x="304800" y="38100"/>
            <a:ext cx="886301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2400" dirty="0">
                <a:solidFill>
                  <a:schemeClr val="folHlink"/>
                </a:solidFill>
                <a:latin typeface="Times New Roman" panose="02020603050405020304" pitchFamily="18" charset="0"/>
              </a:rPr>
              <a:t> </a:t>
            </a:r>
            <a:r>
              <a:rPr lang="en-US" altLang="en-US" sz="2000" i="1" dirty="0">
                <a:latin typeface="Times New Roman" panose="02020603050405020304" pitchFamily="18" charset="0"/>
              </a:rPr>
              <a:t>Data flow </a:t>
            </a:r>
          </a:p>
          <a:p>
            <a:r>
              <a:rPr lang="en-US" altLang="en-US" sz="2000" i="1" dirty="0">
                <a:solidFill>
                  <a:srgbClr val="FF0000"/>
                </a:solidFill>
                <a:latin typeface="Times New Roman" panose="02020603050405020304" pitchFamily="18" charset="0"/>
              </a:rPr>
              <a:t>Communication between two devices can be </a:t>
            </a:r>
            <a:r>
              <a:rPr lang="en-US" altLang="en-US" sz="2000" i="1" dirty="0">
                <a:latin typeface="Times New Roman" panose="02020603050405020304" pitchFamily="18" charset="0"/>
              </a:rPr>
              <a:t>simplex, half-duplex, and full-duplex </a:t>
            </a:r>
          </a:p>
        </p:txBody>
      </p:sp>
      <p:pic>
        <p:nvPicPr>
          <p:cNvPr id="10247" name="Picture 6">
            <a:extLst>
              <a:ext uri="{FF2B5EF4-FFF2-40B4-BE49-F238E27FC236}">
                <a16:creationId xmlns:a16="http://schemas.microsoft.com/office/drawing/2014/main" id="{AC6A93E4-1541-4A9D-AEA7-2998A454A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171575"/>
            <a:ext cx="6489700"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8" name="TextBox 2">
            <a:extLst>
              <a:ext uri="{FF2B5EF4-FFF2-40B4-BE49-F238E27FC236}">
                <a16:creationId xmlns:a16="http://schemas.microsoft.com/office/drawing/2014/main" id="{B412171C-68DC-4076-9FA4-4CEC5E3F47F0}"/>
              </a:ext>
            </a:extLst>
          </p:cNvPr>
          <p:cNvSpPr txBox="1">
            <a:spLocks noChangeArrowheads="1"/>
          </p:cNvSpPr>
          <p:nvPr/>
        </p:nvSpPr>
        <p:spPr bwMode="auto">
          <a:xfrm>
            <a:off x="2217738" y="2698750"/>
            <a:ext cx="4543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800">
                <a:solidFill>
                  <a:srgbClr val="FF0000"/>
                </a:solidFill>
              </a:rPr>
              <a:t>Only one of the two device can transmit</a:t>
            </a:r>
          </a:p>
        </p:txBody>
      </p:sp>
      <p:sp>
        <p:nvSpPr>
          <p:cNvPr id="10249" name="TextBox 3">
            <a:extLst>
              <a:ext uri="{FF2B5EF4-FFF2-40B4-BE49-F238E27FC236}">
                <a16:creationId xmlns:a16="http://schemas.microsoft.com/office/drawing/2014/main" id="{58CCECD3-4E99-4155-985C-64B85C2BE4AB}"/>
              </a:ext>
            </a:extLst>
          </p:cNvPr>
          <p:cNvSpPr txBox="1">
            <a:spLocks noChangeArrowheads="1"/>
          </p:cNvSpPr>
          <p:nvPr/>
        </p:nvSpPr>
        <p:spPr bwMode="auto">
          <a:xfrm>
            <a:off x="2286000" y="4402138"/>
            <a:ext cx="63023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r>
              <a:rPr lang="en-US" altLang="en-US" sz="1600">
                <a:solidFill>
                  <a:srgbClr val="FF0000"/>
                </a:solidFill>
              </a:rPr>
              <a:t>Each station can both transmit and receive, but not same time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71D30-D0BD-48E6-9744-E1AF235BBAF0}"/>
              </a:ext>
            </a:extLst>
          </p:cNvPr>
          <p:cNvSpPr>
            <a:spLocks noGrp="1"/>
          </p:cNvSpPr>
          <p:nvPr>
            <p:ph type="title"/>
          </p:nvPr>
        </p:nvSpPr>
        <p:spPr/>
        <p:txBody>
          <a:bodyPr/>
          <a:lstStyle/>
          <a:p>
            <a:r>
              <a:rPr lang="en-IN" dirty="0"/>
              <a:t>Data Representation</a:t>
            </a:r>
          </a:p>
        </p:txBody>
      </p:sp>
      <p:sp>
        <p:nvSpPr>
          <p:cNvPr id="3" name="Content Placeholder 2">
            <a:extLst>
              <a:ext uri="{FF2B5EF4-FFF2-40B4-BE49-F238E27FC236}">
                <a16:creationId xmlns:a16="http://schemas.microsoft.com/office/drawing/2014/main" id="{5CA0F43D-A535-4C64-801A-21E4F24EC657}"/>
              </a:ext>
            </a:extLst>
          </p:cNvPr>
          <p:cNvSpPr>
            <a:spLocks noGrp="1"/>
          </p:cNvSpPr>
          <p:nvPr>
            <p:ph idx="1"/>
          </p:nvPr>
        </p:nvSpPr>
        <p:spPr/>
        <p:txBody>
          <a:bodyPr>
            <a:normAutofit lnSpcReduction="10000"/>
          </a:bodyPr>
          <a:lstStyle/>
          <a:p>
            <a:r>
              <a:rPr lang="en-IN" dirty="0"/>
              <a:t>Text</a:t>
            </a:r>
          </a:p>
          <a:p>
            <a:pPr marL="0" indent="0">
              <a:buNone/>
            </a:pPr>
            <a:r>
              <a:rPr lang="en-IN" dirty="0"/>
              <a:t>	- It </a:t>
            </a:r>
            <a:r>
              <a:rPr lang="en-US" dirty="0"/>
              <a:t>is represented as a bit pattern</a:t>
            </a:r>
          </a:p>
          <a:p>
            <a:pPr marL="0" indent="0">
              <a:buNone/>
            </a:pPr>
            <a:r>
              <a:rPr lang="en-US" dirty="0"/>
              <a:t>	- </a:t>
            </a:r>
            <a:r>
              <a:rPr lang="en-IN" dirty="0"/>
              <a:t>sets of bit patterns – Each set is called</a:t>
            </a:r>
          </a:p>
          <a:p>
            <a:pPr marL="0" indent="0">
              <a:buNone/>
            </a:pPr>
            <a:r>
              <a:rPr lang="en-IN" dirty="0"/>
              <a:t>					 Unicode</a:t>
            </a:r>
          </a:p>
          <a:p>
            <a:pPr marL="0" indent="0">
              <a:buNone/>
            </a:pPr>
            <a:r>
              <a:rPr lang="en-IN" dirty="0"/>
              <a:t>	-  ASCII : </a:t>
            </a:r>
            <a:r>
              <a:rPr lang="en-US" dirty="0"/>
              <a:t>first 127 characters in Unicode</a:t>
            </a:r>
          </a:p>
          <a:p>
            <a:pPr marL="0" indent="0">
              <a:buNone/>
            </a:pPr>
            <a:r>
              <a:rPr lang="en-US" b="0" i="0" dirty="0">
                <a:solidFill>
                  <a:srgbClr val="242729"/>
                </a:solidFill>
                <a:effectLst/>
                <a:latin typeface="-apple-system"/>
              </a:rPr>
              <a:t>          -  2^7 (= 128) (1111111</a:t>
            </a:r>
            <a:r>
              <a:rPr lang="en-US" b="1" i="0" dirty="0">
                <a:solidFill>
                  <a:srgbClr val="E0328D"/>
                </a:solidFill>
                <a:effectLst/>
                <a:latin typeface="-apple-system"/>
              </a:rPr>
              <a:t>1</a:t>
            </a:r>
            <a:r>
              <a:rPr lang="en-US" b="0" i="0" dirty="0">
                <a:solidFill>
                  <a:srgbClr val="242729"/>
                </a:solidFill>
                <a:effectLst/>
                <a:latin typeface="-apple-system"/>
              </a:rPr>
              <a:t>)</a:t>
            </a:r>
          </a:p>
          <a:p>
            <a:pPr marL="0" indent="0">
              <a:buNone/>
            </a:pPr>
            <a:r>
              <a:rPr lang="en-US" dirty="0">
                <a:solidFill>
                  <a:srgbClr val="242729"/>
                </a:solidFill>
                <a:latin typeface="-apple-system"/>
              </a:rPr>
              <a:t>               (Min value : 00000000</a:t>
            </a:r>
          </a:p>
          <a:p>
            <a:pPr marL="0" indent="0">
              <a:buNone/>
            </a:pPr>
            <a:r>
              <a:rPr lang="en-US" dirty="0">
                <a:solidFill>
                  <a:srgbClr val="242729"/>
                </a:solidFill>
                <a:latin typeface="-apple-system"/>
              </a:rPr>
              <a:t>               Max value :  11111111)</a:t>
            </a:r>
            <a:endParaRPr lang="en-IN" dirty="0"/>
          </a:p>
          <a:p>
            <a:pPr marL="0" indent="0">
              <a:buNone/>
            </a:pPr>
            <a:endParaRPr lang="en-IN" dirty="0"/>
          </a:p>
        </p:txBody>
      </p:sp>
      <p:sp>
        <p:nvSpPr>
          <p:cNvPr id="4" name="Date Placeholder 3">
            <a:extLst>
              <a:ext uri="{FF2B5EF4-FFF2-40B4-BE49-F238E27FC236}">
                <a16:creationId xmlns:a16="http://schemas.microsoft.com/office/drawing/2014/main" id="{08DE72EC-42B6-4031-A423-B443C8217FB8}"/>
              </a:ext>
            </a:extLst>
          </p:cNvPr>
          <p:cNvSpPr>
            <a:spLocks noGrp="1"/>
          </p:cNvSpPr>
          <p:nvPr>
            <p:ph type="dt" sz="half" idx="10"/>
          </p:nvPr>
        </p:nvSpPr>
        <p:spPr/>
        <p:txBody>
          <a:bodyPr/>
          <a:lstStyle/>
          <a:p>
            <a:fld id="{F7A87731-D900-4B2A-9111-F600F360CD8B}" type="datetime1">
              <a:rPr lang="en-US" smtClean="0"/>
              <a:t>7/18/2023</a:t>
            </a:fld>
            <a:endParaRPr lang="en-US"/>
          </a:p>
        </p:txBody>
      </p:sp>
      <p:sp>
        <p:nvSpPr>
          <p:cNvPr id="5" name="Footer Placeholder 4">
            <a:extLst>
              <a:ext uri="{FF2B5EF4-FFF2-40B4-BE49-F238E27FC236}">
                <a16:creationId xmlns:a16="http://schemas.microsoft.com/office/drawing/2014/main" id="{AFDE21D0-AB91-4115-BF56-A3639FEF7D6B}"/>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02BBF4B4-43D6-43A9-99A2-B52F739C37CA}"/>
              </a:ext>
            </a:extLst>
          </p:cNvPr>
          <p:cNvSpPr>
            <a:spLocks noGrp="1"/>
          </p:cNvSpPr>
          <p:nvPr>
            <p:ph type="sldNum" sz="quarter" idx="12"/>
          </p:nvPr>
        </p:nvSpPr>
        <p:spPr/>
        <p:txBody>
          <a:bodyPr/>
          <a:lstStyle/>
          <a:p>
            <a:fld id="{1FAAE8C1-3892-4EF5-B7AC-0DE890FFBDC6}" type="slidenum">
              <a:rPr lang="en-US" smtClean="0"/>
              <a:t>18</a:t>
            </a:fld>
            <a:endParaRPr lang="en-US" dirty="0"/>
          </a:p>
        </p:txBody>
      </p:sp>
    </p:spTree>
    <p:extLst>
      <p:ext uri="{BB962C8B-B14F-4D97-AF65-F5344CB8AC3E}">
        <p14:creationId xmlns:p14="http://schemas.microsoft.com/office/powerpoint/2010/main" val="2212501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28C5AD3-9A8C-45F3-9611-A04F1D972868}"/>
              </a:ext>
            </a:extLst>
          </p:cNvPr>
          <p:cNvSpPr>
            <a:spLocks noGrp="1"/>
          </p:cNvSpPr>
          <p:nvPr>
            <p:ph type="dt" sz="half" idx="10"/>
          </p:nvPr>
        </p:nvSpPr>
        <p:spPr/>
        <p:txBody>
          <a:bodyPr/>
          <a:lstStyle/>
          <a:p>
            <a:fld id="{F7A87731-D900-4B2A-9111-F600F360CD8B}" type="datetime1">
              <a:rPr lang="en-US" smtClean="0"/>
              <a:t>7/18/2023</a:t>
            </a:fld>
            <a:endParaRPr lang="en-US"/>
          </a:p>
        </p:txBody>
      </p:sp>
      <p:sp>
        <p:nvSpPr>
          <p:cNvPr id="5" name="Footer Placeholder 4">
            <a:extLst>
              <a:ext uri="{FF2B5EF4-FFF2-40B4-BE49-F238E27FC236}">
                <a16:creationId xmlns:a16="http://schemas.microsoft.com/office/drawing/2014/main" id="{1A39E0B1-F403-4547-A67E-4F058B9705E2}"/>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19B216F5-A9EF-4BF6-A328-E5445E7BB0AD}"/>
              </a:ext>
            </a:extLst>
          </p:cNvPr>
          <p:cNvSpPr>
            <a:spLocks noGrp="1"/>
          </p:cNvSpPr>
          <p:nvPr>
            <p:ph type="sldNum" sz="quarter" idx="12"/>
          </p:nvPr>
        </p:nvSpPr>
        <p:spPr/>
        <p:txBody>
          <a:bodyPr/>
          <a:lstStyle/>
          <a:p>
            <a:fld id="{1FAAE8C1-3892-4EF5-B7AC-0DE890FFBDC6}" type="slidenum">
              <a:rPr lang="en-US" smtClean="0"/>
              <a:t>19</a:t>
            </a:fld>
            <a:endParaRPr lang="en-US"/>
          </a:p>
        </p:txBody>
      </p:sp>
      <p:graphicFrame>
        <p:nvGraphicFramePr>
          <p:cNvPr id="7" name="Table 6">
            <a:extLst>
              <a:ext uri="{FF2B5EF4-FFF2-40B4-BE49-F238E27FC236}">
                <a16:creationId xmlns:a16="http://schemas.microsoft.com/office/drawing/2014/main" id="{126FF703-7FCB-4868-B89E-AA7F379FBC52}"/>
              </a:ext>
            </a:extLst>
          </p:cNvPr>
          <p:cNvGraphicFramePr>
            <a:graphicFrameLocks noGrp="1"/>
          </p:cNvGraphicFramePr>
          <p:nvPr>
            <p:extLst>
              <p:ext uri="{D42A27DB-BD31-4B8C-83A1-F6EECF244321}">
                <p14:modId xmlns:p14="http://schemas.microsoft.com/office/powerpoint/2010/main" val="74938228"/>
              </p:ext>
            </p:extLst>
          </p:nvPr>
        </p:nvGraphicFramePr>
        <p:xfrm>
          <a:off x="152400" y="304801"/>
          <a:ext cx="8839199" cy="6643932"/>
        </p:xfrm>
        <a:graphic>
          <a:graphicData uri="http://schemas.openxmlformats.org/drawingml/2006/table">
            <a:tbl>
              <a:tblPr/>
              <a:tblGrid>
                <a:gridCol w="1600200">
                  <a:extLst>
                    <a:ext uri="{9D8B030D-6E8A-4147-A177-3AD203B41FA5}">
                      <a16:colId xmlns:a16="http://schemas.microsoft.com/office/drawing/2014/main" val="4283807845"/>
                    </a:ext>
                  </a:extLst>
                </a:gridCol>
                <a:gridCol w="3733800">
                  <a:extLst>
                    <a:ext uri="{9D8B030D-6E8A-4147-A177-3AD203B41FA5}">
                      <a16:colId xmlns:a16="http://schemas.microsoft.com/office/drawing/2014/main" val="1447454714"/>
                    </a:ext>
                  </a:extLst>
                </a:gridCol>
                <a:gridCol w="3505199">
                  <a:extLst>
                    <a:ext uri="{9D8B030D-6E8A-4147-A177-3AD203B41FA5}">
                      <a16:colId xmlns:a16="http://schemas.microsoft.com/office/drawing/2014/main" val="1067964748"/>
                    </a:ext>
                  </a:extLst>
                </a:gridCol>
              </a:tblGrid>
              <a:tr h="530244">
                <a:tc>
                  <a:txBody>
                    <a:bodyPr/>
                    <a:lstStyle/>
                    <a:p>
                      <a:pPr algn="ctr" fontAlgn="base"/>
                      <a:r>
                        <a:rPr lang="en-IN" sz="1800" b="1" dirty="0">
                          <a:effectLst/>
                          <a:latin typeface="Arial Rounded MT Bold" panose="020F0704030504030204" pitchFamily="34" charset="0"/>
                        </a:rPr>
                        <a:t>Parameters of Comparison</a:t>
                      </a:r>
                    </a:p>
                  </a:txBody>
                  <a:tcPr marL="24138" marR="24138" marT="24138" marB="24138" anchor="ctr">
                    <a:lnL w="12700" cap="flat" cmpd="sng" algn="ctr">
                      <a:solidFill>
                        <a:srgbClr val="B869BE"/>
                      </a:solidFill>
                      <a:prstDash val="solid"/>
                      <a:round/>
                      <a:headEnd type="none" w="med" len="med"/>
                      <a:tailEnd type="none" w="med" len="med"/>
                    </a:lnL>
                    <a:lnR w="12700" cap="flat" cmpd="sng" algn="ctr">
                      <a:solidFill>
                        <a:srgbClr val="C83E5B"/>
                      </a:solidFill>
                      <a:prstDash val="solid"/>
                      <a:round/>
                      <a:headEnd type="none" w="med" len="med"/>
                      <a:tailEnd type="none" w="med" len="med"/>
                    </a:lnR>
                    <a:lnT w="12700" cap="flat" cmpd="sng" algn="ctr">
                      <a:solidFill>
                        <a:srgbClr val="B869BE"/>
                      </a:solidFill>
                      <a:prstDash val="solid"/>
                      <a:round/>
                      <a:headEnd type="none" w="med" len="med"/>
                      <a:tailEnd type="none" w="med" len="med"/>
                    </a:lnT>
                    <a:lnB w="12700" cap="flat" cmpd="sng" algn="ctr">
                      <a:solidFill>
                        <a:srgbClr val="B848BE"/>
                      </a:solidFill>
                      <a:prstDash val="solid"/>
                      <a:round/>
                      <a:headEnd type="none" w="med" len="med"/>
                      <a:tailEnd type="none" w="med" len="med"/>
                    </a:lnB>
                    <a:solidFill>
                      <a:srgbClr val="FFFFFF"/>
                    </a:solidFill>
                  </a:tcPr>
                </a:tc>
                <a:tc>
                  <a:txBody>
                    <a:bodyPr/>
                    <a:lstStyle/>
                    <a:p>
                      <a:pPr algn="ctr" fontAlgn="base"/>
                      <a:r>
                        <a:rPr lang="en-IN" sz="1800" b="1" dirty="0">
                          <a:effectLst/>
                          <a:latin typeface="Arial Rounded MT Bold" panose="020F0704030504030204" pitchFamily="34" charset="0"/>
                        </a:rPr>
                        <a:t>Unicode</a:t>
                      </a:r>
                    </a:p>
                  </a:txBody>
                  <a:tcPr marL="24138" marR="24138" marT="24138" marB="24138" anchor="ctr">
                    <a:lnL w="12700" cap="flat" cmpd="sng" algn="ctr">
                      <a:solidFill>
                        <a:srgbClr val="C83E5B"/>
                      </a:solidFill>
                      <a:prstDash val="solid"/>
                      <a:round/>
                      <a:headEnd type="none" w="med" len="med"/>
                      <a:tailEnd type="none" w="med" len="med"/>
                    </a:lnL>
                    <a:lnR w="12700" cap="flat" cmpd="sng" algn="ctr">
                      <a:solidFill>
                        <a:srgbClr val="38C837"/>
                      </a:solidFill>
                      <a:prstDash val="solid"/>
                      <a:round/>
                      <a:headEnd type="none" w="med" len="med"/>
                      <a:tailEnd type="none" w="med" len="med"/>
                    </a:lnR>
                    <a:lnT w="12700" cap="flat" cmpd="sng" algn="ctr">
                      <a:solidFill>
                        <a:srgbClr val="C83E5B"/>
                      </a:solidFill>
                      <a:prstDash val="solid"/>
                      <a:round/>
                      <a:headEnd type="none" w="med" len="med"/>
                      <a:tailEnd type="none" w="med" len="med"/>
                    </a:lnT>
                    <a:lnB w="12700" cap="flat" cmpd="sng" algn="ctr">
                      <a:solidFill>
                        <a:srgbClr val="48255B"/>
                      </a:solidFill>
                      <a:prstDash val="solid"/>
                      <a:round/>
                      <a:headEnd type="none" w="med" len="med"/>
                      <a:tailEnd type="none" w="med" len="med"/>
                    </a:lnB>
                    <a:solidFill>
                      <a:srgbClr val="FFFFFF"/>
                    </a:solidFill>
                  </a:tcPr>
                </a:tc>
                <a:tc>
                  <a:txBody>
                    <a:bodyPr/>
                    <a:lstStyle/>
                    <a:p>
                      <a:pPr algn="ctr" fontAlgn="base"/>
                      <a:r>
                        <a:rPr lang="en-IN" sz="1800" b="1" dirty="0">
                          <a:effectLst/>
                          <a:latin typeface="Arial Rounded MT Bold" panose="020F0704030504030204" pitchFamily="34" charset="0"/>
                        </a:rPr>
                        <a:t>ASCII</a:t>
                      </a:r>
                    </a:p>
                  </a:txBody>
                  <a:tcPr marL="24138" marR="24138" marT="24138" marB="24138" anchor="ctr">
                    <a:lnL w="12700" cap="flat" cmpd="sng" algn="ctr">
                      <a:solidFill>
                        <a:srgbClr val="38C837"/>
                      </a:solidFill>
                      <a:prstDash val="solid"/>
                      <a:round/>
                      <a:headEnd type="none" w="med" len="med"/>
                      <a:tailEnd type="none" w="med" len="med"/>
                    </a:lnL>
                    <a:lnR w="7620" cap="flat" cmpd="sng" algn="ctr">
                      <a:solidFill>
                        <a:srgbClr val="38C837"/>
                      </a:solidFill>
                      <a:prstDash val="solid"/>
                      <a:round/>
                      <a:headEnd type="none" w="med" len="med"/>
                      <a:tailEnd type="none" w="med" len="med"/>
                    </a:lnR>
                    <a:lnT w="12700" cap="flat" cmpd="sng" algn="ctr">
                      <a:solidFill>
                        <a:srgbClr val="38C837"/>
                      </a:solidFill>
                      <a:prstDash val="solid"/>
                      <a:round/>
                      <a:headEnd type="none" w="med" len="med"/>
                      <a:tailEnd type="none" w="med" len="med"/>
                    </a:lnT>
                    <a:lnB w="12700" cap="flat" cmpd="sng" algn="ctr">
                      <a:solidFill>
                        <a:srgbClr val="B8BDA9"/>
                      </a:solidFill>
                      <a:prstDash val="solid"/>
                      <a:round/>
                      <a:headEnd type="none" w="med" len="med"/>
                      <a:tailEnd type="none" w="med" len="med"/>
                    </a:lnB>
                    <a:solidFill>
                      <a:srgbClr val="FFFFFF"/>
                    </a:solidFill>
                  </a:tcPr>
                </a:tc>
                <a:extLst>
                  <a:ext uri="{0D108BD9-81ED-4DB2-BD59-A6C34878D82A}">
                    <a16:rowId xmlns:a16="http://schemas.microsoft.com/office/drawing/2014/main" val="569421184"/>
                  </a:ext>
                </a:extLst>
              </a:tr>
              <a:tr h="1290549">
                <a:tc>
                  <a:txBody>
                    <a:bodyPr/>
                    <a:lstStyle/>
                    <a:p>
                      <a:pPr algn="l" fontAlgn="base"/>
                      <a:r>
                        <a:rPr lang="en-IN" sz="1800" dirty="0">
                          <a:effectLst/>
                          <a:latin typeface="Arial Rounded MT Bold" panose="020F0704030504030204" pitchFamily="34" charset="0"/>
                        </a:rPr>
                        <a:t>Definition</a:t>
                      </a:r>
                    </a:p>
                  </a:txBody>
                  <a:tcPr marL="24138" marR="24138" marT="24138" marB="24138" anchor="ctr">
                    <a:lnL w="12700" cap="flat" cmpd="sng" algn="ctr">
                      <a:solidFill>
                        <a:srgbClr val="B848BE"/>
                      </a:solidFill>
                      <a:prstDash val="solid"/>
                      <a:round/>
                      <a:headEnd type="none" w="med" len="med"/>
                      <a:tailEnd type="none" w="med" len="med"/>
                    </a:lnL>
                    <a:lnR w="12700" cap="flat" cmpd="sng" algn="ctr">
                      <a:solidFill>
                        <a:srgbClr val="48255B"/>
                      </a:solidFill>
                      <a:prstDash val="solid"/>
                      <a:round/>
                      <a:headEnd type="none" w="med" len="med"/>
                      <a:tailEnd type="none" w="med" len="med"/>
                    </a:lnR>
                    <a:lnT w="12700" cap="flat" cmpd="sng" algn="ctr">
                      <a:solidFill>
                        <a:srgbClr val="B848BE"/>
                      </a:solidFill>
                      <a:prstDash val="solid"/>
                      <a:round/>
                      <a:headEnd type="none" w="med" len="med"/>
                      <a:tailEnd type="none" w="med" len="med"/>
                    </a:lnT>
                    <a:lnB w="12700" cap="flat" cmpd="sng" algn="ctr">
                      <a:solidFill>
                        <a:srgbClr val="B87EBE"/>
                      </a:solidFill>
                      <a:prstDash val="solid"/>
                      <a:round/>
                      <a:headEnd type="none" w="med" len="med"/>
                      <a:tailEnd type="none" w="med" len="med"/>
                    </a:lnB>
                    <a:solidFill>
                      <a:srgbClr val="FFFFFF"/>
                    </a:solidFill>
                  </a:tcPr>
                </a:tc>
                <a:tc>
                  <a:txBody>
                    <a:bodyPr/>
                    <a:lstStyle/>
                    <a:p>
                      <a:pPr algn="l" fontAlgn="base"/>
                      <a:r>
                        <a:rPr lang="en-US" sz="1800" dirty="0">
                          <a:effectLst/>
                          <a:latin typeface="Arial Rounded MT Bold" panose="020F0704030504030204" pitchFamily="34" charset="0"/>
                        </a:rPr>
                        <a:t>Unicode is the IT standard that encodes, represents, and handles text for the </a:t>
                      </a:r>
                      <a:r>
                        <a:rPr lang="en-US" sz="1800" b="1" dirty="0">
                          <a:solidFill>
                            <a:srgbClr val="E0328D"/>
                          </a:solidFill>
                          <a:effectLst/>
                          <a:latin typeface="Arial Rounded MT Bold" panose="020F0704030504030204" pitchFamily="34" charset="0"/>
                        </a:rPr>
                        <a:t>computers, telecommunication devices, and other equipment.</a:t>
                      </a:r>
                    </a:p>
                  </a:txBody>
                  <a:tcPr marL="24138" marR="24138" marT="24138" marB="24138" anchor="ctr">
                    <a:lnL w="12700" cap="flat" cmpd="sng" algn="ctr">
                      <a:solidFill>
                        <a:srgbClr val="48255B"/>
                      </a:solidFill>
                      <a:prstDash val="solid"/>
                      <a:round/>
                      <a:headEnd type="none" w="med" len="med"/>
                      <a:tailEnd type="none" w="med" len="med"/>
                    </a:lnL>
                    <a:lnR w="12700" cap="flat" cmpd="sng" algn="ctr">
                      <a:solidFill>
                        <a:srgbClr val="B8BDA9"/>
                      </a:solidFill>
                      <a:prstDash val="solid"/>
                      <a:round/>
                      <a:headEnd type="none" w="med" len="med"/>
                      <a:tailEnd type="none" w="med" len="med"/>
                    </a:lnR>
                    <a:lnT w="12700" cap="flat" cmpd="sng" algn="ctr">
                      <a:solidFill>
                        <a:srgbClr val="48255B"/>
                      </a:solidFill>
                      <a:prstDash val="solid"/>
                      <a:round/>
                      <a:headEnd type="none" w="med" len="med"/>
                      <a:tailEnd type="none" w="med" len="med"/>
                    </a:lnT>
                    <a:lnB w="12700" cap="flat" cmpd="sng" algn="ctr">
                      <a:solidFill>
                        <a:srgbClr val="286C5B"/>
                      </a:solidFill>
                      <a:prstDash val="solid"/>
                      <a:round/>
                      <a:headEnd type="none" w="med" len="med"/>
                      <a:tailEnd type="none" w="med" len="med"/>
                    </a:lnB>
                    <a:solidFill>
                      <a:srgbClr val="FFFFFF"/>
                    </a:solidFill>
                  </a:tcPr>
                </a:tc>
                <a:tc>
                  <a:txBody>
                    <a:bodyPr/>
                    <a:lstStyle/>
                    <a:p>
                      <a:pPr algn="l" fontAlgn="base"/>
                      <a:r>
                        <a:rPr lang="en-US" sz="1800" dirty="0">
                          <a:effectLst/>
                          <a:latin typeface="Arial Rounded MT Bold" panose="020F0704030504030204" pitchFamily="34" charset="0"/>
                        </a:rPr>
                        <a:t>ASCII is the IT standard that encodes the characters for </a:t>
                      </a:r>
                      <a:r>
                        <a:rPr lang="en-US" sz="1800" b="1" dirty="0">
                          <a:solidFill>
                            <a:srgbClr val="E0328D"/>
                          </a:solidFill>
                          <a:effectLst/>
                          <a:latin typeface="Arial Rounded MT Bold" panose="020F0704030504030204" pitchFamily="34" charset="0"/>
                        </a:rPr>
                        <a:t>electronic communication </a:t>
                      </a:r>
                      <a:r>
                        <a:rPr lang="en-US" sz="1800" dirty="0">
                          <a:solidFill>
                            <a:srgbClr val="7030A0"/>
                          </a:solidFill>
                          <a:effectLst/>
                          <a:latin typeface="Arial Rounded MT Bold" panose="020F0704030504030204" pitchFamily="34" charset="0"/>
                        </a:rPr>
                        <a:t>only</a:t>
                      </a:r>
                      <a:r>
                        <a:rPr lang="en-US" sz="1800" dirty="0">
                          <a:effectLst/>
                          <a:latin typeface="Arial Rounded MT Bold" panose="020F0704030504030204" pitchFamily="34" charset="0"/>
                        </a:rPr>
                        <a:t>.</a:t>
                      </a:r>
                    </a:p>
                  </a:txBody>
                  <a:tcPr marL="24138" marR="24138" marT="24138" marB="24138" anchor="ctr">
                    <a:lnL w="12700" cap="flat" cmpd="sng" algn="ctr">
                      <a:solidFill>
                        <a:srgbClr val="B8BDA9"/>
                      </a:solidFill>
                      <a:prstDash val="solid"/>
                      <a:round/>
                      <a:headEnd type="none" w="med" len="med"/>
                      <a:tailEnd type="none" w="med" len="med"/>
                    </a:lnL>
                    <a:lnR w="7620" cap="flat" cmpd="sng" algn="ctr">
                      <a:solidFill>
                        <a:srgbClr val="B8BDA9"/>
                      </a:solidFill>
                      <a:prstDash val="solid"/>
                      <a:round/>
                      <a:headEnd type="none" w="med" len="med"/>
                      <a:tailEnd type="none" w="med" len="med"/>
                    </a:lnR>
                    <a:lnT w="12700" cap="flat" cmpd="sng" algn="ctr">
                      <a:solidFill>
                        <a:srgbClr val="B8BDA9"/>
                      </a:solidFill>
                      <a:prstDash val="solid"/>
                      <a:round/>
                      <a:headEnd type="none" w="med" len="med"/>
                      <a:tailEnd type="none" w="med" len="med"/>
                    </a:lnT>
                    <a:lnB w="12700" cap="flat" cmpd="sng" algn="ctr">
                      <a:solidFill>
                        <a:srgbClr val="E8C30B"/>
                      </a:solidFill>
                      <a:prstDash val="solid"/>
                      <a:round/>
                      <a:headEnd type="none" w="med" len="med"/>
                      <a:tailEnd type="none" w="med" len="med"/>
                    </a:lnB>
                    <a:solidFill>
                      <a:srgbClr val="FFFFFF"/>
                    </a:solidFill>
                  </a:tcPr>
                </a:tc>
                <a:extLst>
                  <a:ext uri="{0D108BD9-81ED-4DB2-BD59-A6C34878D82A}">
                    <a16:rowId xmlns:a16="http://schemas.microsoft.com/office/drawing/2014/main" val="916577707"/>
                  </a:ext>
                </a:extLst>
              </a:tr>
              <a:tr h="791881">
                <a:tc>
                  <a:txBody>
                    <a:bodyPr/>
                    <a:lstStyle/>
                    <a:p>
                      <a:pPr algn="l" fontAlgn="base"/>
                      <a:r>
                        <a:rPr lang="en-IN" sz="1800">
                          <a:effectLst/>
                          <a:latin typeface="Arial Rounded MT Bold" panose="020F0704030504030204" pitchFamily="34" charset="0"/>
                        </a:rPr>
                        <a:t>Abbreviation</a:t>
                      </a:r>
                    </a:p>
                  </a:txBody>
                  <a:tcPr marL="24138" marR="24138" marT="24138" marB="24138" anchor="ctr">
                    <a:lnL w="12700" cap="flat" cmpd="sng" algn="ctr">
                      <a:solidFill>
                        <a:srgbClr val="B87EBE"/>
                      </a:solidFill>
                      <a:prstDash val="solid"/>
                      <a:round/>
                      <a:headEnd type="none" w="med" len="med"/>
                      <a:tailEnd type="none" w="med" len="med"/>
                    </a:lnL>
                    <a:lnR w="12700" cap="flat" cmpd="sng" algn="ctr">
                      <a:solidFill>
                        <a:srgbClr val="286C5B"/>
                      </a:solidFill>
                      <a:prstDash val="solid"/>
                      <a:round/>
                      <a:headEnd type="none" w="med" len="med"/>
                      <a:tailEnd type="none" w="med" len="med"/>
                    </a:lnR>
                    <a:lnT w="12700" cap="flat" cmpd="sng" algn="ctr">
                      <a:solidFill>
                        <a:srgbClr val="B87EBE"/>
                      </a:solidFill>
                      <a:prstDash val="solid"/>
                      <a:round/>
                      <a:headEnd type="none" w="med" len="med"/>
                      <a:tailEnd type="none" w="med" len="med"/>
                    </a:lnT>
                    <a:lnB w="12700" cap="flat" cmpd="sng" algn="ctr">
                      <a:solidFill>
                        <a:srgbClr val="2069B6"/>
                      </a:solidFill>
                      <a:prstDash val="solid"/>
                      <a:round/>
                      <a:headEnd type="none" w="med" len="med"/>
                      <a:tailEnd type="none" w="med" len="med"/>
                    </a:lnB>
                    <a:solidFill>
                      <a:srgbClr val="FFFFFF"/>
                    </a:solidFill>
                  </a:tcPr>
                </a:tc>
                <a:tc>
                  <a:txBody>
                    <a:bodyPr/>
                    <a:lstStyle/>
                    <a:p>
                      <a:pPr algn="l" fontAlgn="base"/>
                      <a:r>
                        <a:rPr lang="en-US" sz="1800" dirty="0">
                          <a:effectLst/>
                          <a:latin typeface="Arial Rounded MT Bold" panose="020F0704030504030204" pitchFamily="34" charset="0"/>
                        </a:rPr>
                        <a:t>Unicode is also known as </a:t>
                      </a:r>
                      <a:r>
                        <a:rPr lang="en-US" sz="1800" b="1" dirty="0">
                          <a:solidFill>
                            <a:srgbClr val="E0328D"/>
                          </a:solidFill>
                          <a:effectLst/>
                          <a:latin typeface="Arial Rounded MT Bold" panose="020F0704030504030204" pitchFamily="34" charset="0"/>
                        </a:rPr>
                        <a:t>Universal Character Set</a:t>
                      </a:r>
                      <a:r>
                        <a:rPr lang="en-US" sz="1800" dirty="0">
                          <a:effectLst/>
                          <a:latin typeface="Arial Rounded MT Bold" panose="020F0704030504030204" pitchFamily="34" charset="0"/>
                        </a:rPr>
                        <a:t>.</a:t>
                      </a:r>
                    </a:p>
                  </a:txBody>
                  <a:tcPr marL="24138" marR="24138" marT="24138" marB="24138" anchor="ctr">
                    <a:lnL w="12700" cap="flat" cmpd="sng" algn="ctr">
                      <a:solidFill>
                        <a:srgbClr val="286C5B"/>
                      </a:solidFill>
                      <a:prstDash val="solid"/>
                      <a:round/>
                      <a:headEnd type="none" w="med" len="med"/>
                      <a:tailEnd type="none" w="med" len="med"/>
                    </a:lnL>
                    <a:lnR w="12700" cap="flat" cmpd="sng" algn="ctr">
                      <a:solidFill>
                        <a:srgbClr val="E8C30B"/>
                      </a:solidFill>
                      <a:prstDash val="solid"/>
                      <a:round/>
                      <a:headEnd type="none" w="med" len="med"/>
                      <a:tailEnd type="none" w="med" len="med"/>
                    </a:lnR>
                    <a:lnT w="12700" cap="flat" cmpd="sng" algn="ctr">
                      <a:solidFill>
                        <a:srgbClr val="286C5B"/>
                      </a:solidFill>
                      <a:prstDash val="solid"/>
                      <a:round/>
                      <a:headEnd type="none" w="med" len="med"/>
                      <a:tailEnd type="none" w="med" len="med"/>
                    </a:lnT>
                    <a:lnB w="12700" cap="flat" cmpd="sng" algn="ctr">
                      <a:solidFill>
                        <a:srgbClr val="E8CF37"/>
                      </a:solidFill>
                      <a:prstDash val="solid"/>
                      <a:round/>
                      <a:headEnd type="none" w="med" len="med"/>
                      <a:tailEnd type="none" w="med" len="med"/>
                    </a:lnB>
                    <a:solidFill>
                      <a:srgbClr val="FFFFFF"/>
                    </a:solidFill>
                  </a:tcPr>
                </a:tc>
                <a:tc>
                  <a:txBody>
                    <a:bodyPr/>
                    <a:lstStyle/>
                    <a:p>
                      <a:pPr algn="l" fontAlgn="base"/>
                      <a:r>
                        <a:rPr lang="en-US" sz="1800" b="1" dirty="0">
                          <a:solidFill>
                            <a:srgbClr val="E0328D"/>
                          </a:solidFill>
                          <a:effectLst/>
                          <a:latin typeface="Arial Rounded MT Bold" panose="020F0704030504030204" pitchFamily="34" charset="0"/>
                        </a:rPr>
                        <a:t>American Standard Code for Information Interchange </a:t>
                      </a:r>
                      <a:r>
                        <a:rPr lang="en-US" sz="1800" dirty="0">
                          <a:effectLst/>
                          <a:latin typeface="Arial Rounded MT Bold" panose="020F0704030504030204" pitchFamily="34" charset="0"/>
                        </a:rPr>
                        <a:t>is the full form of ASCII.</a:t>
                      </a:r>
                    </a:p>
                  </a:txBody>
                  <a:tcPr marL="24138" marR="24138" marT="24138" marB="24138" anchor="ctr">
                    <a:lnL w="12700" cap="flat" cmpd="sng" algn="ctr">
                      <a:solidFill>
                        <a:srgbClr val="E8C30B"/>
                      </a:solidFill>
                      <a:prstDash val="solid"/>
                      <a:round/>
                      <a:headEnd type="none" w="med" len="med"/>
                      <a:tailEnd type="none" w="med" len="med"/>
                    </a:lnL>
                    <a:lnR w="7620" cap="flat" cmpd="sng" algn="ctr">
                      <a:solidFill>
                        <a:srgbClr val="E8C30B"/>
                      </a:solidFill>
                      <a:prstDash val="solid"/>
                      <a:round/>
                      <a:headEnd type="none" w="med" len="med"/>
                      <a:tailEnd type="none" w="med" len="med"/>
                    </a:lnR>
                    <a:lnT w="12700" cap="flat" cmpd="sng" algn="ctr">
                      <a:solidFill>
                        <a:srgbClr val="E8C30B"/>
                      </a:solidFill>
                      <a:prstDash val="solid"/>
                      <a:round/>
                      <a:headEnd type="none" w="med" len="med"/>
                      <a:tailEnd type="none" w="med" len="med"/>
                    </a:lnT>
                    <a:lnB w="12700" cap="flat" cmpd="sng" algn="ctr">
                      <a:solidFill>
                        <a:srgbClr val="180444"/>
                      </a:solidFill>
                      <a:prstDash val="solid"/>
                      <a:round/>
                      <a:headEnd type="none" w="med" len="med"/>
                      <a:tailEnd type="none" w="med" len="med"/>
                    </a:lnB>
                    <a:solidFill>
                      <a:srgbClr val="FFFFFF"/>
                    </a:solidFill>
                  </a:tcPr>
                </a:tc>
                <a:extLst>
                  <a:ext uri="{0D108BD9-81ED-4DB2-BD59-A6C34878D82A}">
                    <a16:rowId xmlns:a16="http://schemas.microsoft.com/office/drawing/2014/main" val="3828644783"/>
                  </a:ext>
                </a:extLst>
              </a:tr>
              <a:tr h="1464792">
                <a:tc>
                  <a:txBody>
                    <a:bodyPr/>
                    <a:lstStyle/>
                    <a:p>
                      <a:pPr algn="l" fontAlgn="base"/>
                      <a:r>
                        <a:rPr lang="en-IN" sz="1800">
                          <a:effectLst/>
                          <a:latin typeface="Arial Rounded MT Bold" panose="020F0704030504030204" pitchFamily="34" charset="0"/>
                        </a:rPr>
                        <a:t>Function</a:t>
                      </a:r>
                    </a:p>
                  </a:txBody>
                  <a:tcPr marL="24138" marR="24138" marT="24138" marB="24138" anchor="ctr">
                    <a:lnL w="12700" cap="flat" cmpd="sng" algn="ctr">
                      <a:solidFill>
                        <a:srgbClr val="2069B6"/>
                      </a:solidFill>
                      <a:prstDash val="solid"/>
                      <a:round/>
                      <a:headEnd type="none" w="med" len="med"/>
                      <a:tailEnd type="none" w="med" len="med"/>
                    </a:lnL>
                    <a:lnR w="12700" cap="flat" cmpd="sng" algn="ctr">
                      <a:solidFill>
                        <a:srgbClr val="E8CF37"/>
                      </a:solidFill>
                      <a:prstDash val="solid"/>
                      <a:round/>
                      <a:headEnd type="none" w="med" len="med"/>
                      <a:tailEnd type="none" w="med" len="med"/>
                    </a:lnR>
                    <a:lnT w="12700" cap="flat" cmpd="sng" algn="ctr">
                      <a:solidFill>
                        <a:srgbClr val="2069B6"/>
                      </a:solidFill>
                      <a:prstDash val="solid"/>
                      <a:round/>
                      <a:headEnd type="none" w="med" len="med"/>
                      <a:tailEnd type="none" w="med" len="med"/>
                    </a:lnT>
                    <a:lnB w="12700" cap="flat" cmpd="sng" algn="ctr">
                      <a:solidFill>
                        <a:srgbClr val="180444"/>
                      </a:solidFill>
                      <a:prstDash val="solid"/>
                      <a:round/>
                      <a:headEnd type="none" w="med" len="med"/>
                      <a:tailEnd type="none" w="med" len="med"/>
                    </a:lnB>
                    <a:solidFill>
                      <a:srgbClr val="FFFFFF"/>
                    </a:solidFill>
                  </a:tcPr>
                </a:tc>
                <a:tc>
                  <a:txBody>
                    <a:bodyPr/>
                    <a:lstStyle/>
                    <a:p>
                      <a:pPr algn="l" fontAlgn="base"/>
                      <a:r>
                        <a:rPr lang="en-US" sz="1800" dirty="0">
                          <a:effectLst/>
                          <a:latin typeface="Arial Rounded MT Bold" panose="020F0704030504030204" pitchFamily="34" charset="0"/>
                        </a:rPr>
                        <a:t>Unicode represents a large number of characters such as letters of various </a:t>
                      </a:r>
                      <a:r>
                        <a:rPr lang="en-US" sz="1800" b="1" dirty="0">
                          <a:solidFill>
                            <a:srgbClr val="7030A0"/>
                          </a:solidFill>
                          <a:effectLst/>
                          <a:latin typeface="Arial Rounded MT Bold" panose="020F0704030504030204" pitchFamily="34" charset="0"/>
                        </a:rPr>
                        <a:t>languages, mathematical symbols, historical scripts, etc.</a:t>
                      </a:r>
                    </a:p>
                  </a:txBody>
                  <a:tcPr marL="24138" marR="24138" marT="24138" marB="24138" anchor="ctr">
                    <a:lnL w="12700" cap="flat" cmpd="sng" algn="ctr">
                      <a:solidFill>
                        <a:srgbClr val="E8CF37"/>
                      </a:solidFill>
                      <a:prstDash val="solid"/>
                      <a:round/>
                      <a:headEnd type="none" w="med" len="med"/>
                      <a:tailEnd type="none" w="med" len="med"/>
                    </a:lnL>
                    <a:lnR w="12700" cap="flat" cmpd="sng" algn="ctr">
                      <a:solidFill>
                        <a:srgbClr val="180444"/>
                      </a:solidFill>
                      <a:prstDash val="solid"/>
                      <a:round/>
                      <a:headEnd type="none" w="med" len="med"/>
                      <a:tailEnd type="none" w="med" len="med"/>
                    </a:lnR>
                    <a:lnT w="12700" cap="flat" cmpd="sng" algn="ctr">
                      <a:solidFill>
                        <a:srgbClr val="E8CF37"/>
                      </a:solidFill>
                      <a:prstDash val="solid"/>
                      <a:round/>
                      <a:headEnd type="none" w="med" len="med"/>
                      <a:tailEnd type="none" w="med" len="med"/>
                    </a:lnT>
                    <a:lnB w="12700" cap="flat" cmpd="sng" algn="ctr">
                      <a:solidFill>
                        <a:srgbClr val="180444"/>
                      </a:solidFill>
                      <a:prstDash val="solid"/>
                      <a:round/>
                      <a:headEnd type="none" w="med" len="med"/>
                      <a:tailEnd type="none" w="med" len="med"/>
                    </a:lnB>
                    <a:solidFill>
                      <a:srgbClr val="FFFFFF"/>
                    </a:solidFill>
                  </a:tcPr>
                </a:tc>
                <a:tc>
                  <a:txBody>
                    <a:bodyPr/>
                    <a:lstStyle/>
                    <a:p>
                      <a:pPr algn="l" fontAlgn="base"/>
                      <a:r>
                        <a:rPr lang="en-US" sz="1800" dirty="0">
                          <a:effectLst/>
                          <a:latin typeface="Arial Rounded MT Bold" panose="020F0704030504030204" pitchFamily="34" charset="0"/>
                        </a:rPr>
                        <a:t>ASCII represents a specific number of characters such as uppercase and lowercase letters of </a:t>
                      </a:r>
                      <a:r>
                        <a:rPr lang="en-US" sz="1800" b="1" dirty="0">
                          <a:solidFill>
                            <a:srgbClr val="7030A0"/>
                          </a:solidFill>
                          <a:effectLst/>
                          <a:latin typeface="Arial Rounded MT Bold" panose="020F0704030504030204" pitchFamily="34" charset="0"/>
                        </a:rPr>
                        <a:t>English </a:t>
                      </a:r>
                      <a:r>
                        <a:rPr lang="en-US" sz="1800" dirty="0">
                          <a:effectLst/>
                          <a:latin typeface="Arial Rounded MT Bold" panose="020F0704030504030204" pitchFamily="34" charset="0"/>
                        </a:rPr>
                        <a:t>language, digits, and symbols.</a:t>
                      </a:r>
                    </a:p>
                  </a:txBody>
                  <a:tcPr marL="24138" marR="24138" marT="24138" marB="24138" anchor="ctr">
                    <a:lnL w="12700" cap="flat" cmpd="sng" algn="ctr">
                      <a:solidFill>
                        <a:srgbClr val="180444"/>
                      </a:solidFill>
                      <a:prstDash val="solid"/>
                      <a:round/>
                      <a:headEnd type="none" w="med" len="med"/>
                      <a:tailEnd type="none" w="med" len="med"/>
                    </a:lnL>
                    <a:lnR w="7620" cap="flat" cmpd="sng" algn="ctr">
                      <a:solidFill>
                        <a:srgbClr val="180444"/>
                      </a:solidFill>
                      <a:prstDash val="solid"/>
                      <a:round/>
                      <a:headEnd type="none" w="med" len="med"/>
                      <a:tailEnd type="none" w="med" len="med"/>
                    </a:lnR>
                    <a:lnT w="12700" cap="flat" cmpd="sng" algn="ctr">
                      <a:solidFill>
                        <a:srgbClr val="180444"/>
                      </a:solidFill>
                      <a:prstDash val="solid"/>
                      <a:round/>
                      <a:headEnd type="none" w="med" len="med"/>
                      <a:tailEnd type="none" w="med" len="med"/>
                    </a:lnT>
                    <a:lnB w="12700" cap="flat" cmpd="sng" algn="ctr">
                      <a:solidFill>
                        <a:srgbClr val="180444"/>
                      </a:solidFill>
                      <a:prstDash val="solid"/>
                      <a:round/>
                      <a:headEnd type="none" w="med" len="med"/>
                      <a:tailEnd type="none" w="med" len="med"/>
                    </a:lnB>
                    <a:solidFill>
                      <a:srgbClr val="FFFFFF"/>
                    </a:solidFill>
                  </a:tcPr>
                </a:tc>
                <a:extLst>
                  <a:ext uri="{0D108BD9-81ED-4DB2-BD59-A6C34878D82A}">
                    <a16:rowId xmlns:a16="http://schemas.microsoft.com/office/drawing/2014/main" val="1275998411"/>
                  </a:ext>
                </a:extLst>
              </a:tr>
              <a:tr h="1041215">
                <a:tc>
                  <a:txBody>
                    <a:bodyPr/>
                    <a:lstStyle/>
                    <a:p>
                      <a:pPr algn="l" fontAlgn="base"/>
                      <a:r>
                        <a:rPr lang="en-IN" sz="1800">
                          <a:effectLst/>
                          <a:latin typeface="Arial Rounded MT Bold" panose="020F0704030504030204" pitchFamily="34" charset="0"/>
                        </a:rPr>
                        <a:t>Utilizes</a:t>
                      </a:r>
                    </a:p>
                  </a:txBody>
                  <a:tcPr marL="24138" marR="24138" marT="24138" marB="24138" anchor="ctr">
                    <a:lnL w="12700" cap="flat" cmpd="sng" algn="ctr">
                      <a:solidFill>
                        <a:srgbClr val="180444"/>
                      </a:solidFill>
                      <a:prstDash val="solid"/>
                      <a:round/>
                      <a:headEnd type="none" w="med" len="med"/>
                      <a:tailEnd type="none" w="med" len="med"/>
                    </a:lnL>
                    <a:lnR w="12700" cap="flat" cmpd="sng" algn="ctr">
                      <a:solidFill>
                        <a:srgbClr val="180444"/>
                      </a:solidFill>
                      <a:prstDash val="solid"/>
                      <a:round/>
                      <a:headEnd type="none" w="med" len="med"/>
                      <a:tailEnd type="none" w="med" len="med"/>
                    </a:lnR>
                    <a:lnT w="12700" cap="flat" cmpd="sng" algn="ctr">
                      <a:solidFill>
                        <a:srgbClr val="180444"/>
                      </a:solidFill>
                      <a:prstDash val="solid"/>
                      <a:round/>
                      <a:headEnd type="none" w="med" len="med"/>
                      <a:tailEnd type="none" w="med" len="med"/>
                    </a:lnT>
                    <a:lnB w="12700" cap="flat" cmpd="sng" algn="ctr">
                      <a:solidFill>
                        <a:srgbClr val="180444"/>
                      </a:solidFill>
                      <a:prstDash val="solid"/>
                      <a:round/>
                      <a:headEnd type="none" w="med" len="med"/>
                      <a:tailEnd type="none" w="med" len="med"/>
                    </a:lnB>
                    <a:solidFill>
                      <a:srgbClr val="FFFFFF"/>
                    </a:solidFill>
                  </a:tcPr>
                </a:tc>
                <a:tc>
                  <a:txBody>
                    <a:bodyPr/>
                    <a:lstStyle/>
                    <a:p>
                      <a:pPr algn="l" fontAlgn="base"/>
                      <a:r>
                        <a:rPr lang="en-US" sz="1800" dirty="0">
                          <a:effectLst/>
                          <a:latin typeface="Arial Rounded MT Bold" panose="020F0704030504030204" pitchFamily="34" charset="0"/>
                        </a:rPr>
                        <a:t>It uses </a:t>
                      </a:r>
                      <a:r>
                        <a:rPr lang="en-US" sz="1800" dirty="0">
                          <a:solidFill>
                            <a:srgbClr val="E0328D"/>
                          </a:solidFill>
                          <a:effectLst/>
                          <a:latin typeface="Arial Rounded MT Bold" panose="020F0704030504030204" pitchFamily="34" charset="0"/>
                        </a:rPr>
                        <a:t>8bit, 16bit, or 32 bit </a:t>
                      </a:r>
                      <a:r>
                        <a:rPr lang="en-US" sz="1800" dirty="0">
                          <a:effectLst/>
                          <a:latin typeface="Arial Rounded MT Bold" panose="020F0704030504030204" pitchFamily="34" charset="0"/>
                        </a:rPr>
                        <a:t>to present any character and ASCII is subordinate of Unicode.</a:t>
                      </a:r>
                    </a:p>
                  </a:txBody>
                  <a:tcPr marL="24138" marR="24138" marT="24138" marB="24138" anchor="ctr">
                    <a:lnL w="12700" cap="flat" cmpd="sng" algn="ctr">
                      <a:solidFill>
                        <a:srgbClr val="180444"/>
                      </a:solidFill>
                      <a:prstDash val="solid"/>
                      <a:round/>
                      <a:headEnd type="none" w="med" len="med"/>
                      <a:tailEnd type="none" w="med" len="med"/>
                    </a:lnL>
                    <a:lnR w="12700" cap="flat" cmpd="sng" algn="ctr">
                      <a:solidFill>
                        <a:srgbClr val="180444"/>
                      </a:solidFill>
                      <a:prstDash val="solid"/>
                      <a:round/>
                      <a:headEnd type="none" w="med" len="med"/>
                      <a:tailEnd type="none" w="med" len="med"/>
                    </a:lnR>
                    <a:lnT w="12700" cap="flat" cmpd="sng" algn="ctr">
                      <a:solidFill>
                        <a:srgbClr val="180444"/>
                      </a:solidFill>
                      <a:prstDash val="solid"/>
                      <a:round/>
                      <a:headEnd type="none" w="med" len="med"/>
                      <a:tailEnd type="none" w="med" len="med"/>
                    </a:lnT>
                    <a:lnB w="12700" cap="flat" cmpd="sng" algn="ctr">
                      <a:solidFill>
                        <a:srgbClr val="180444"/>
                      </a:solidFill>
                      <a:prstDash val="solid"/>
                      <a:round/>
                      <a:headEnd type="none" w="med" len="med"/>
                      <a:tailEnd type="none" w="med" len="med"/>
                    </a:lnB>
                    <a:solidFill>
                      <a:srgbClr val="FFFFFF"/>
                    </a:solidFill>
                  </a:tcPr>
                </a:tc>
                <a:tc>
                  <a:txBody>
                    <a:bodyPr/>
                    <a:lstStyle/>
                    <a:p>
                      <a:pPr algn="l" fontAlgn="base"/>
                      <a:r>
                        <a:rPr lang="en-US" sz="1800" dirty="0">
                          <a:effectLst/>
                          <a:latin typeface="Arial Rounded MT Bold" panose="020F0704030504030204" pitchFamily="34" charset="0"/>
                        </a:rPr>
                        <a:t>It uses </a:t>
                      </a:r>
                      <a:r>
                        <a:rPr lang="en-US" sz="1800" dirty="0">
                          <a:solidFill>
                            <a:srgbClr val="E0328D"/>
                          </a:solidFill>
                          <a:effectLst/>
                          <a:latin typeface="Arial Rounded MT Bold" panose="020F0704030504030204" pitchFamily="34" charset="0"/>
                        </a:rPr>
                        <a:t>7bits</a:t>
                      </a:r>
                      <a:r>
                        <a:rPr lang="en-US" sz="1800" dirty="0">
                          <a:effectLst/>
                          <a:latin typeface="Arial Rounded MT Bold" panose="020F0704030504030204" pitchFamily="34" charset="0"/>
                        </a:rPr>
                        <a:t> to present any character. It does so by converting the characters to numbers.</a:t>
                      </a:r>
                    </a:p>
                  </a:txBody>
                  <a:tcPr marL="24138" marR="24138" marT="24138" marB="24138" anchor="ctr">
                    <a:lnL w="12700" cap="flat" cmpd="sng" algn="ctr">
                      <a:solidFill>
                        <a:srgbClr val="180444"/>
                      </a:solidFill>
                      <a:prstDash val="solid"/>
                      <a:round/>
                      <a:headEnd type="none" w="med" len="med"/>
                      <a:tailEnd type="none" w="med" len="med"/>
                    </a:lnL>
                    <a:lnR w="7620" cap="flat" cmpd="sng" algn="ctr">
                      <a:solidFill>
                        <a:srgbClr val="180444"/>
                      </a:solidFill>
                      <a:prstDash val="solid"/>
                      <a:round/>
                      <a:headEnd type="none" w="med" len="med"/>
                      <a:tailEnd type="none" w="med" len="med"/>
                    </a:lnR>
                    <a:lnT w="12700" cap="flat" cmpd="sng" algn="ctr">
                      <a:solidFill>
                        <a:srgbClr val="180444"/>
                      </a:solidFill>
                      <a:prstDash val="solid"/>
                      <a:round/>
                      <a:headEnd type="none" w="med" len="med"/>
                      <a:tailEnd type="none" w="med" len="med"/>
                    </a:lnT>
                    <a:lnB w="12700" cap="flat" cmpd="sng" algn="ctr">
                      <a:solidFill>
                        <a:srgbClr val="180444"/>
                      </a:solidFill>
                      <a:prstDash val="solid"/>
                      <a:round/>
                      <a:headEnd type="none" w="med" len="med"/>
                      <a:tailEnd type="none" w="med" len="med"/>
                    </a:lnB>
                    <a:solidFill>
                      <a:srgbClr val="FFFFFF"/>
                    </a:solidFill>
                  </a:tcPr>
                </a:tc>
                <a:extLst>
                  <a:ext uri="{0D108BD9-81ED-4DB2-BD59-A6C34878D82A}">
                    <a16:rowId xmlns:a16="http://schemas.microsoft.com/office/drawing/2014/main" val="1167627208"/>
                  </a:ext>
                </a:extLst>
              </a:tr>
              <a:tr h="791881">
                <a:tc>
                  <a:txBody>
                    <a:bodyPr/>
                    <a:lstStyle/>
                    <a:p>
                      <a:pPr algn="l" fontAlgn="base"/>
                      <a:r>
                        <a:rPr lang="en-IN" sz="1800">
                          <a:effectLst/>
                          <a:latin typeface="Arial Rounded MT Bold" panose="020F0704030504030204" pitchFamily="34" charset="0"/>
                        </a:rPr>
                        <a:t>Space occupied</a:t>
                      </a:r>
                    </a:p>
                  </a:txBody>
                  <a:tcPr marL="24138" marR="24138" marT="24138" marB="24138" anchor="ctr">
                    <a:lnL w="12700" cap="flat" cmpd="sng" algn="ctr">
                      <a:solidFill>
                        <a:srgbClr val="180444"/>
                      </a:solidFill>
                      <a:prstDash val="solid"/>
                      <a:round/>
                      <a:headEnd type="none" w="med" len="med"/>
                      <a:tailEnd type="none" w="med" len="med"/>
                    </a:lnL>
                    <a:lnR w="12700" cap="flat" cmpd="sng" algn="ctr">
                      <a:solidFill>
                        <a:srgbClr val="180444"/>
                      </a:solidFill>
                      <a:prstDash val="solid"/>
                      <a:round/>
                      <a:headEnd type="none" w="med" len="med"/>
                      <a:tailEnd type="none" w="med" len="med"/>
                    </a:lnR>
                    <a:lnT w="12700" cap="flat" cmpd="sng" algn="ctr">
                      <a:solidFill>
                        <a:srgbClr val="180444"/>
                      </a:solidFill>
                      <a:prstDash val="solid"/>
                      <a:round/>
                      <a:headEnd type="none" w="med" len="med"/>
                      <a:tailEnd type="none" w="med" len="med"/>
                    </a:lnT>
                    <a:lnB w="7620" cap="flat" cmpd="sng" algn="ctr">
                      <a:solidFill>
                        <a:srgbClr val="180444"/>
                      </a:solidFill>
                      <a:prstDash val="solid"/>
                      <a:round/>
                      <a:headEnd type="none" w="med" len="med"/>
                      <a:tailEnd type="none" w="med" len="med"/>
                    </a:lnB>
                    <a:solidFill>
                      <a:srgbClr val="FFFFFF"/>
                    </a:solidFill>
                  </a:tcPr>
                </a:tc>
                <a:tc>
                  <a:txBody>
                    <a:bodyPr/>
                    <a:lstStyle/>
                    <a:p>
                      <a:pPr algn="l" fontAlgn="base"/>
                      <a:r>
                        <a:rPr lang="en-US" sz="1800" dirty="0">
                          <a:effectLst/>
                          <a:latin typeface="Arial Rounded MT Bold" panose="020F0704030504030204" pitchFamily="34" charset="0"/>
                        </a:rPr>
                        <a:t>Unicode supports a large number of characters and occupies </a:t>
                      </a:r>
                      <a:r>
                        <a:rPr lang="en-US" sz="1800" b="1" dirty="0">
                          <a:solidFill>
                            <a:srgbClr val="E0328D"/>
                          </a:solidFill>
                          <a:effectLst/>
                          <a:latin typeface="Arial Rounded MT Bold" panose="020F0704030504030204" pitchFamily="34" charset="0"/>
                        </a:rPr>
                        <a:t>more space</a:t>
                      </a:r>
                      <a:r>
                        <a:rPr lang="en-US" sz="1800" dirty="0">
                          <a:effectLst/>
                          <a:latin typeface="Arial Rounded MT Bold" panose="020F0704030504030204" pitchFamily="34" charset="0"/>
                        </a:rPr>
                        <a:t>.</a:t>
                      </a:r>
                    </a:p>
                  </a:txBody>
                  <a:tcPr marL="24138" marR="24138" marT="24138" marB="24138" anchor="ctr">
                    <a:lnL w="12700" cap="flat" cmpd="sng" algn="ctr">
                      <a:solidFill>
                        <a:srgbClr val="180444"/>
                      </a:solidFill>
                      <a:prstDash val="solid"/>
                      <a:round/>
                      <a:headEnd type="none" w="med" len="med"/>
                      <a:tailEnd type="none" w="med" len="med"/>
                    </a:lnL>
                    <a:lnR w="12700" cap="flat" cmpd="sng" algn="ctr">
                      <a:solidFill>
                        <a:srgbClr val="180444"/>
                      </a:solidFill>
                      <a:prstDash val="solid"/>
                      <a:round/>
                      <a:headEnd type="none" w="med" len="med"/>
                      <a:tailEnd type="none" w="med" len="med"/>
                    </a:lnR>
                    <a:lnT w="12700" cap="flat" cmpd="sng" algn="ctr">
                      <a:solidFill>
                        <a:srgbClr val="180444"/>
                      </a:solidFill>
                      <a:prstDash val="solid"/>
                      <a:round/>
                      <a:headEnd type="none" w="med" len="med"/>
                      <a:tailEnd type="none" w="med" len="med"/>
                    </a:lnT>
                    <a:lnB w="7620" cap="flat" cmpd="sng" algn="ctr">
                      <a:solidFill>
                        <a:srgbClr val="180444"/>
                      </a:solidFill>
                      <a:prstDash val="solid"/>
                      <a:round/>
                      <a:headEnd type="none" w="med" len="med"/>
                      <a:tailEnd type="none" w="med" len="med"/>
                    </a:lnB>
                    <a:solidFill>
                      <a:srgbClr val="FFFFFF"/>
                    </a:solidFill>
                  </a:tcPr>
                </a:tc>
                <a:tc>
                  <a:txBody>
                    <a:bodyPr/>
                    <a:lstStyle/>
                    <a:p>
                      <a:pPr algn="l" fontAlgn="base"/>
                      <a:r>
                        <a:rPr lang="en-US" sz="1800" dirty="0">
                          <a:effectLst/>
                          <a:latin typeface="Arial Rounded MT Bold" panose="020F0704030504030204" pitchFamily="34" charset="0"/>
                        </a:rPr>
                        <a:t>ASCII supports 128 characters only and occupies </a:t>
                      </a:r>
                      <a:r>
                        <a:rPr lang="en-US" sz="1800" b="1" dirty="0">
                          <a:solidFill>
                            <a:srgbClr val="E0328D"/>
                          </a:solidFill>
                          <a:effectLst/>
                          <a:latin typeface="Arial Rounded MT Bold" panose="020F0704030504030204" pitchFamily="34" charset="0"/>
                        </a:rPr>
                        <a:t>less space</a:t>
                      </a:r>
                      <a:r>
                        <a:rPr lang="en-US" sz="1800" dirty="0">
                          <a:effectLst/>
                          <a:latin typeface="Arial Rounded MT Bold" panose="020F0704030504030204" pitchFamily="34" charset="0"/>
                        </a:rPr>
                        <a:t>.</a:t>
                      </a:r>
                    </a:p>
                  </a:txBody>
                  <a:tcPr marL="24138" marR="24138" marT="24138" marB="24138" anchor="ctr">
                    <a:lnL w="12700" cap="flat" cmpd="sng" algn="ctr">
                      <a:solidFill>
                        <a:srgbClr val="180444"/>
                      </a:solidFill>
                      <a:prstDash val="solid"/>
                      <a:round/>
                      <a:headEnd type="none" w="med" len="med"/>
                      <a:tailEnd type="none" w="med" len="med"/>
                    </a:lnL>
                    <a:lnR w="7620" cap="flat" cmpd="sng" algn="ctr">
                      <a:solidFill>
                        <a:srgbClr val="180444"/>
                      </a:solidFill>
                      <a:prstDash val="solid"/>
                      <a:round/>
                      <a:headEnd type="none" w="med" len="med"/>
                      <a:tailEnd type="none" w="med" len="med"/>
                    </a:lnR>
                    <a:lnT w="12700" cap="flat" cmpd="sng" algn="ctr">
                      <a:solidFill>
                        <a:srgbClr val="180444"/>
                      </a:solidFill>
                      <a:prstDash val="solid"/>
                      <a:round/>
                      <a:headEnd type="none" w="med" len="med"/>
                      <a:tailEnd type="none" w="med" len="med"/>
                    </a:lnT>
                    <a:lnB w="7620" cap="flat" cmpd="sng" algn="ctr">
                      <a:solidFill>
                        <a:srgbClr val="180444"/>
                      </a:solidFill>
                      <a:prstDash val="solid"/>
                      <a:round/>
                      <a:headEnd type="none" w="med" len="med"/>
                      <a:tailEnd type="none" w="med" len="med"/>
                    </a:lnB>
                    <a:solidFill>
                      <a:srgbClr val="FFFFFF"/>
                    </a:solidFill>
                  </a:tcPr>
                </a:tc>
                <a:extLst>
                  <a:ext uri="{0D108BD9-81ED-4DB2-BD59-A6C34878D82A}">
                    <a16:rowId xmlns:a16="http://schemas.microsoft.com/office/drawing/2014/main" val="3978181384"/>
                  </a:ext>
                </a:extLst>
              </a:tr>
            </a:tbl>
          </a:graphicData>
        </a:graphic>
      </p:graphicFrame>
    </p:spTree>
    <p:extLst>
      <p:ext uri="{BB962C8B-B14F-4D97-AF65-F5344CB8AC3E}">
        <p14:creationId xmlns:p14="http://schemas.microsoft.com/office/powerpoint/2010/main" val="3998284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6A050B-D45A-255A-25C7-5268B72D8FD6}"/>
              </a:ext>
            </a:extLst>
          </p:cNvPr>
          <p:cNvSpPr>
            <a:spLocks noGrp="1"/>
          </p:cNvSpPr>
          <p:nvPr>
            <p:ph type="dt" sz="half" idx="10"/>
          </p:nvPr>
        </p:nvSpPr>
        <p:spPr/>
        <p:txBody>
          <a:bodyPr/>
          <a:lstStyle/>
          <a:p>
            <a:fld id="{BD18A084-1E31-4EB0-8E69-7D2535EFF91E}" type="datetime1">
              <a:rPr lang="en-US" smtClean="0"/>
              <a:t>7/18/2023</a:t>
            </a:fld>
            <a:endParaRPr lang="en-US"/>
          </a:p>
        </p:txBody>
      </p:sp>
      <p:sp>
        <p:nvSpPr>
          <p:cNvPr id="3" name="Footer Placeholder 2">
            <a:extLst>
              <a:ext uri="{FF2B5EF4-FFF2-40B4-BE49-F238E27FC236}">
                <a16:creationId xmlns:a16="http://schemas.microsoft.com/office/drawing/2014/main" id="{E181FAA4-22ED-315B-E21F-0F47889737CE}"/>
              </a:ext>
            </a:extLst>
          </p:cNvPr>
          <p:cNvSpPr>
            <a:spLocks noGrp="1"/>
          </p:cNvSpPr>
          <p:nvPr>
            <p:ph type="ftr" sz="quarter" idx="11"/>
          </p:nvPr>
        </p:nvSpPr>
        <p:spPr/>
        <p:txBody>
          <a:bodyPr/>
          <a:lstStyle/>
          <a:p>
            <a:r>
              <a:rPr lang="en-US"/>
              <a:t>Dr.T.Abirami/Associate Professor/Information Technology/KEC</a:t>
            </a:r>
          </a:p>
        </p:txBody>
      </p:sp>
      <p:sp>
        <p:nvSpPr>
          <p:cNvPr id="4" name="Slide Number Placeholder 3">
            <a:extLst>
              <a:ext uri="{FF2B5EF4-FFF2-40B4-BE49-F238E27FC236}">
                <a16:creationId xmlns:a16="http://schemas.microsoft.com/office/drawing/2014/main" id="{15CEFEA3-C76C-D986-EAAF-A2DCC84FDDE7}"/>
              </a:ext>
            </a:extLst>
          </p:cNvPr>
          <p:cNvSpPr>
            <a:spLocks noGrp="1"/>
          </p:cNvSpPr>
          <p:nvPr>
            <p:ph type="sldNum" sz="quarter" idx="12"/>
          </p:nvPr>
        </p:nvSpPr>
        <p:spPr/>
        <p:txBody>
          <a:bodyPr/>
          <a:lstStyle/>
          <a:p>
            <a:fld id="{1FAAE8C1-3892-4EF5-B7AC-0DE890FFBDC6}" type="slidenum">
              <a:rPr lang="en-US" smtClean="0"/>
              <a:t>2</a:t>
            </a:fld>
            <a:endParaRPr lang="en-US"/>
          </a:p>
        </p:txBody>
      </p:sp>
      <p:pic>
        <p:nvPicPr>
          <p:cNvPr id="6" name="Picture 5">
            <a:extLst>
              <a:ext uri="{FF2B5EF4-FFF2-40B4-BE49-F238E27FC236}">
                <a16:creationId xmlns:a16="http://schemas.microsoft.com/office/drawing/2014/main" id="{BBAA562A-060B-A9EC-A2DC-B0D92621CCD5}"/>
              </a:ext>
            </a:extLst>
          </p:cNvPr>
          <p:cNvPicPr>
            <a:picLocks noChangeAspect="1"/>
          </p:cNvPicPr>
          <p:nvPr/>
        </p:nvPicPr>
        <p:blipFill>
          <a:blip r:embed="rId2"/>
          <a:stretch>
            <a:fillRect/>
          </a:stretch>
        </p:blipFill>
        <p:spPr>
          <a:xfrm>
            <a:off x="257577" y="609600"/>
            <a:ext cx="8628845" cy="5410199"/>
          </a:xfrm>
          <a:prstGeom prst="rect">
            <a:avLst/>
          </a:prstGeom>
        </p:spPr>
      </p:pic>
    </p:spTree>
    <p:extLst>
      <p:ext uri="{BB962C8B-B14F-4D97-AF65-F5344CB8AC3E}">
        <p14:creationId xmlns:p14="http://schemas.microsoft.com/office/powerpoint/2010/main" val="4286090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A4073C-85C3-481A-ACAB-548B64737473}"/>
              </a:ext>
            </a:extLst>
          </p:cNvPr>
          <p:cNvSpPr>
            <a:spLocks noGrp="1"/>
          </p:cNvSpPr>
          <p:nvPr>
            <p:ph idx="1"/>
          </p:nvPr>
        </p:nvSpPr>
        <p:spPr/>
        <p:txBody>
          <a:bodyPr/>
          <a:lstStyle/>
          <a:p>
            <a:r>
              <a:rPr lang="en-US" dirty="0"/>
              <a:t>Numbers , </a:t>
            </a:r>
            <a:r>
              <a:rPr lang="en-IN" dirty="0"/>
              <a:t>Images </a:t>
            </a:r>
            <a:r>
              <a:rPr lang="en-US" dirty="0"/>
              <a:t>are also represented by bit patterns</a:t>
            </a:r>
          </a:p>
          <a:p>
            <a:r>
              <a:rPr lang="en-IN" dirty="0"/>
              <a:t>Audio</a:t>
            </a:r>
            <a:r>
              <a:rPr lang="en-US" dirty="0"/>
              <a:t> - use a microphone to change voice or music to an electric signal, we create a continuous signal.</a:t>
            </a:r>
          </a:p>
          <a:p>
            <a:r>
              <a:rPr lang="en-IN" dirty="0"/>
              <a:t>Video - continuous entity</a:t>
            </a:r>
            <a:endParaRPr lang="en-US" dirty="0"/>
          </a:p>
          <a:p>
            <a:endParaRPr lang="en-US" dirty="0"/>
          </a:p>
          <a:p>
            <a:endParaRPr lang="en-IN" dirty="0"/>
          </a:p>
        </p:txBody>
      </p:sp>
      <p:sp>
        <p:nvSpPr>
          <p:cNvPr id="4" name="Date Placeholder 3">
            <a:extLst>
              <a:ext uri="{FF2B5EF4-FFF2-40B4-BE49-F238E27FC236}">
                <a16:creationId xmlns:a16="http://schemas.microsoft.com/office/drawing/2014/main" id="{32B50E24-65D5-472C-A88B-65D40078FAD5}"/>
              </a:ext>
            </a:extLst>
          </p:cNvPr>
          <p:cNvSpPr>
            <a:spLocks noGrp="1"/>
          </p:cNvSpPr>
          <p:nvPr>
            <p:ph type="dt" sz="half" idx="10"/>
          </p:nvPr>
        </p:nvSpPr>
        <p:spPr/>
        <p:txBody>
          <a:bodyPr/>
          <a:lstStyle/>
          <a:p>
            <a:fld id="{F7A87731-D900-4B2A-9111-F600F360CD8B}" type="datetime1">
              <a:rPr lang="en-US" smtClean="0"/>
              <a:t>7/18/2023</a:t>
            </a:fld>
            <a:endParaRPr lang="en-US" dirty="0"/>
          </a:p>
        </p:txBody>
      </p:sp>
      <p:sp>
        <p:nvSpPr>
          <p:cNvPr id="5" name="Footer Placeholder 4">
            <a:extLst>
              <a:ext uri="{FF2B5EF4-FFF2-40B4-BE49-F238E27FC236}">
                <a16:creationId xmlns:a16="http://schemas.microsoft.com/office/drawing/2014/main" id="{74CE3D2A-407B-4203-81D1-DD5A7EECF25B}"/>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7F537F8B-6BC2-4F52-8C33-C8F1C220B7FA}"/>
              </a:ext>
            </a:extLst>
          </p:cNvPr>
          <p:cNvSpPr>
            <a:spLocks noGrp="1"/>
          </p:cNvSpPr>
          <p:nvPr>
            <p:ph type="sldNum" sz="quarter" idx="12"/>
          </p:nvPr>
        </p:nvSpPr>
        <p:spPr/>
        <p:txBody>
          <a:bodyPr/>
          <a:lstStyle/>
          <a:p>
            <a:fld id="{1FAAE8C1-3892-4EF5-B7AC-0DE890FFBDC6}" type="slidenum">
              <a:rPr lang="en-US" smtClean="0"/>
              <a:t>20</a:t>
            </a:fld>
            <a:endParaRPr lang="en-US"/>
          </a:p>
        </p:txBody>
      </p:sp>
      <p:sp>
        <p:nvSpPr>
          <p:cNvPr id="7" name="Title 1">
            <a:extLst>
              <a:ext uri="{FF2B5EF4-FFF2-40B4-BE49-F238E27FC236}">
                <a16:creationId xmlns:a16="http://schemas.microsoft.com/office/drawing/2014/main" id="{D4884402-9755-4DFE-A3D5-AA9A19B1043C}"/>
              </a:ext>
            </a:extLst>
          </p:cNvPr>
          <p:cNvSpPr>
            <a:spLocks noGrp="1"/>
          </p:cNvSpPr>
          <p:nvPr>
            <p:ph type="title"/>
          </p:nvPr>
        </p:nvSpPr>
        <p:spPr>
          <a:xfrm>
            <a:off x="457200" y="274638"/>
            <a:ext cx="8229600" cy="1143000"/>
          </a:xfrm>
        </p:spPr>
        <p:txBody>
          <a:bodyPr/>
          <a:lstStyle/>
          <a:p>
            <a:r>
              <a:rPr lang="en-IN" dirty="0"/>
              <a:t>Data Representation</a:t>
            </a:r>
          </a:p>
        </p:txBody>
      </p:sp>
    </p:spTree>
    <p:extLst>
      <p:ext uri="{BB962C8B-B14F-4D97-AF65-F5344CB8AC3E}">
        <p14:creationId xmlns:p14="http://schemas.microsoft.com/office/powerpoint/2010/main" val="1839930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58114" name="Rectangle 2">
            <a:extLst>
              <a:ext uri="{FF2B5EF4-FFF2-40B4-BE49-F238E27FC236}">
                <a16:creationId xmlns:a16="http://schemas.microsoft.com/office/drawing/2014/main" id="{B8EF172B-F5A7-4745-A4A0-35737311FFAA}"/>
              </a:ext>
            </a:extLst>
          </p:cNvPr>
          <p:cNvSpPr>
            <a:spLocks noChangeArrowheads="1"/>
          </p:cNvSpPr>
          <p:nvPr/>
        </p:nvSpPr>
        <p:spPr bwMode="auto">
          <a:xfrm>
            <a:off x="0" y="0"/>
            <a:ext cx="9144000" cy="990600"/>
          </a:xfrm>
          <a:prstGeom prst="rect">
            <a:avLst/>
          </a:prstGeom>
          <a:solidFill>
            <a:srgbClr val="33CCFF"/>
          </a:solidFill>
          <a:ln w="9525">
            <a:solidFill>
              <a:schemeClr val="tx1"/>
            </a:solidFill>
            <a:miter lim="800000"/>
            <a:headEnd/>
            <a:tailEnd/>
          </a:ln>
          <a:effectLst/>
        </p:spPr>
        <p:txBody>
          <a:bodyPr wrap="none" anchor="ctr"/>
          <a:lstStyle/>
          <a:p>
            <a:pPr algn="ctr">
              <a:defRPr/>
            </a:pPr>
            <a:endParaRPr lang="en-US">
              <a:effectLst>
                <a:outerShdw blurRad="38100" dist="38100" dir="2700000" algn="tl">
                  <a:srgbClr val="FFFFFF"/>
                </a:outerShdw>
              </a:effectLst>
              <a:latin typeface="Times New Roman" charset="0"/>
            </a:endParaRPr>
          </a:p>
        </p:txBody>
      </p:sp>
      <p:sp>
        <p:nvSpPr>
          <p:cNvPr id="858115" name="Text Box 3">
            <a:extLst>
              <a:ext uri="{FF2B5EF4-FFF2-40B4-BE49-F238E27FC236}">
                <a16:creationId xmlns:a16="http://schemas.microsoft.com/office/drawing/2014/main" id="{0BDFFC6B-A1A2-4CDA-8E10-DD55DC3EABBD}"/>
              </a:ext>
            </a:extLst>
          </p:cNvPr>
          <p:cNvSpPr txBox="1">
            <a:spLocks noChangeArrowheads="1"/>
          </p:cNvSpPr>
          <p:nvPr/>
        </p:nvSpPr>
        <p:spPr bwMode="auto">
          <a:xfrm>
            <a:off x="203200" y="152400"/>
            <a:ext cx="3661580" cy="830997"/>
          </a:xfrm>
          <a:prstGeom prst="rect">
            <a:avLst/>
          </a:prstGeom>
          <a:noFill/>
          <a:ln>
            <a:noFill/>
          </a:ln>
          <a:effectLst/>
        </p:spPr>
        <p:txBody>
          <a:bodyPr wrap="none">
            <a:spAutoFit/>
          </a:bodyPr>
          <a:lstStyle/>
          <a:p>
            <a:pPr>
              <a:defRPr/>
            </a:pPr>
            <a:r>
              <a:rPr lang="en-US" dirty="0">
                <a:effectLst>
                  <a:outerShdw blurRad="38100" dist="38100" dir="2700000" algn="tl">
                    <a:srgbClr val="C0C0C0"/>
                  </a:outerShdw>
                </a:effectLst>
                <a:latin typeface="Times" charset="0"/>
              </a:rPr>
              <a:t> </a:t>
            </a:r>
            <a:r>
              <a:rPr lang="en-US" sz="4800" dirty="0">
                <a:effectLst>
                  <a:outerShdw blurRad="38100" dist="38100" dir="2700000" algn="tl">
                    <a:srgbClr val="C0C0C0"/>
                  </a:outerShdw>
                </a:effectLst>
                <a:latin typeface="Times" charset="0"/>
              </a:rPr>
              <a:t>NETWORKS</a:t>
            </a:r>
          </a:p>
        </p:txBody>
      </p:sp>
      <p:sp>
        <p:nvSpPr>
          <p:cNvPr id="11269" name="Text Box 4">
            <a:extLst>
              <a:ext uri="{FF2B5EF4-FFF2-40B4-BE49-F238E27FC236}">
                <a16:creationId xmlns:a16="http://schemas.microsoft.com/office/drawing/2014/main" id="{7B221135-6546-44F8-9A2D-6635FEE6C255}"/>
              </a:ext>
            </a:extLst>
          </p:cNvPr>
          <p:cNvSpPr txBox="1">
            <a:spLocks noChangeArrowheads="1"/>
          </p:cNvSpPr>
          <p:nvPr/>
        </p:nvSpPr>
        <p:spPr bwMode="auto">
          <a:xfrm>
            <a:off x="8229600" y="64008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endParaRPr lang="en-US" altLang="en-US" sz="1800">
              <a:latin typeface="Times New Roman" panose="02020603050405020304" pitchFamily="18" charset="0"/>
            </a:endParaRPr>
          </a:p>
        </p:txBody>
      </p:sp>
      <p:sp>
        <p:nvSpPr>
          <p:cNvPr id="858118" name="Rectangle 6">
            <a:extLst>
              <a:ext uri="{FF2B5EF4-FFF2-40B4-BE49-F238E27FC236}">
                <a16:creationId xmlns:a16="http://schemas.microsoft.com/office/drawing/2014/main" id="{4B0446D1-26D3-432C-8FB8-2285545B108A}"/>
              </a:ext>
            </a:extLst>
          </p:cNvPr>
          <p:cNvSpPr>
            <a:spLocks noChangeArrowheads="1"/>
          </p:cNvSpPr>
          <p:nvPr/>
        </p:nvSpPr>
        <p:spPr bwMode="auto">
          <a:xfrm>
            <a:off x="212724" y="1041692"/>
            <a:ext cx="8778875" cy="5693866"/>
          </a:xfrm>
          <a:prstGeom prst="rect">
            <a:avLst/>
          </a:prstGeom>
          <a:noFill/>
          <a:ln>
            <a:noFill/>
          </a:ln>
          <a:effectLst/>
        </p:spPr>
        <p:txBody>
          <a:bodyPr wrap="square" anchor="ctr">
            <a:spAutoFit/>
          </a:bodyPr>
          <a:lstStyle/>
          <a:p>
            <a:pPr algn="just" eaLnBrk="1" hangingPunct="1">
              <a:defRPr/>
            </a:pPr>
            <a:r>
              <a:rPr lang="en-US" sz="2800" i="1" dirty="0">
                <a:effectLst>
                  <a:outerShdw blurRad="38100" dist="38100" dir="2700000" algn="tl">
                    <a:srgbClr val="C0C0C0"/>
                  </a:outerShdw>
                </a:effectLst>
                <a:latin typeface="Times New Roman" charset="0"/>
              </a:rPr>
              <a:t>A </a:t>
            </a:r>
            <a:r>
              <a:rPr lang="en-US" sz="2800" i="1" dirty="0">
                <a:solidFill>
                  <a:schemeClr val="hlink"/>
                </a:solidFill>
                <a:effectLst>
                  <a:outerShdw blurRad="38100" dist="38100" dir="2700000" algn="tl">
                    <a:srgbClr val="C0C0C0"/>
                  </a:outerShdw>
                </a:effectLst>
                <a:latin typeface="Times New Roman" charset="0"/>
              </a:rPr>
              <a:t>network</a:t>
            </a:r>
            <a:r>
              <a:rPr lang="en-US" sz="2800" i="1" dirty="0">
                <a:effectLst>
                  <a:outerShdw blurRad="38100" dist="38100" dir="2700000" algn="tl">
                    <a:srgbClr val="C0C0C0"/>
                  </a:outerShdw>
                </a:effectLst>
                <a:latin typeface="Times New Roman" charset="0"/>
              </a:rPr>
              <a:t> is a set of devices connected by communication </a:t>
            </a:r>
            <a:r>
              <a:rPr lang="en-US" sz="2800" i="1" dirty="0">
                <a:solidFill>
                  <a:schemeClr val="hlink"/>
                </a:solidFill>
                <a:effectLst>
                  <a:outerShdw blurRad="38100" dist="38100" dir="2700000" algn="tl">
                    <a:srgbClr val="C0C0C0"/>
                  </a:outerShdw>
                </a:effectLst>
                <a:latin typeface="Times New Roman" charset="0"/>
              </a:rPr>
              <a:t>links</a:t>
            </a:r>
            <a:r>
              <a:rPr lang="en-US" sz="2800" i="1" dirty="0">
                <a:effectLst>
                  <a:outerShdw blurRad="38100" dist="38100" dir="2700000" algn="tl">
                    <a:srgbClr val="C0C0C0"/>
                  </a:outerShdw>
                </a:effectLst>
                <a:latin typeface="Times New Roman" charset="0"/>
              </a:rPr>
              <a:t>. </a:t>
            </a:r>
          </a:p>
          <a:p>
            <a:pPr algn="just" eaLnBrk="1" hangingPunct="1">
              <a:defRPr/>
            </a:pPr>
            <a:endParaRPr lang="en-US" sz="2800" i="1" dirty="0">
              <a:effectLst>
                <a:outerShdw blurRad="38100" dist="38100" dir="2700000" algn="tl">
                  <a:srgbClr val="C0C0C0"/>
                </a:outerShdw>
              </a:effectLst>
              <a:latin typeface="Times New Roman" charset="0"/>
            </a:endParaRPr>
          </a:p>
          <a:p>
            <a:pPr algn="just" eaLnBrk="1" hangingPunct="1">
              <a:defRPr/>
            </a:pPr>
            <a:r>
              <a:rPr lang="en-US" sz="2800" i="1" dirty="0">
                <a:effectLst>
                  <a:outerShdw blurRad="38100" dist="38100" dir="2700000" algn="tl">
                    <a:srgbClr val="C0C0C0"/>
                  </a:outerShdw>
                </a:effectLst>
                <a:latin typeface="Times New Roman" charset="0"/>
              </a:rPr>
              <a:t>A </a:t>
            </a:r>
            <a:r>
              <a:rPr lang="en-US" sz="2800" i="1" dirty="0">
                <a:solidFill>
                  <a:srgbClr val="FF0000"/>
                </a:solidFill>
                <a:effectLst>
                  <a:outerShdw blurRad="38100" dist="38100" dir="2700000" algn="tl">
                    <a:srgbClr val="C0C0C0"/>
                  </a:outerShdw>
                </a:effectLst>
                <a:latin typeface="Times New Roman" charset="0"/>
              </a:rPr>
              <a:t>node </a:t>
            </a:r>
            <a:r>
              <a:rPr lang="en-US" sz="2800" i="1" dirty="0">
                <a:effectLst>
                  <a:outerShdw blurRad="38100" dist="38100" dir="2700000" algn="tl">
                    <a:srgbClr val="C0C0C0"/>
                  </a:outerShdw>
                </a:effectLst>
                <a:latin typeface="Times New Roman" charset="0"/>
              </a:rPr>
              <a:t>can be a </a:t>
            </a:r>
            <a:r>
              <a:rPr lang="en-US" sz="2800" i="1" dirty="0">
                <a:solidFill>
                  <a:srgbClr val="FF0000"/>
                </a:solidFill>
                <a:effectLst>
                  <a:outerShdw blurRad="38100" dist="38100" dir="2700000" algn="tl">
                    <a:srgbClr val="C0C0C0"/>
                  </a:outerShdw>
                </a:effectLst>
                <a:latin typeface="Times New Roman" charset="0"/>
              </a:rPr>
              <a:t>computer, printer, or any other device </a:t>
            </a:r>
            <a:r>
              <a:rPr lang="en-US" sz="2800" i="1" dirty="0">
                <a:effectLst>
                  <a:outerShdw blurRad="38100" dist="38100" dir="2700000" algn="tl">
                    <a:srgbClr val="C0C0C0"/>
                  </a:outerShdw>
                </a:effectLst>
                <a:latin typeface="Times New Roman" charset="0"/>
              </a:rPr>
              <a:t>capable of sending and/or receiving data generated by other nodes on the network. </a:t>
            </a:r>
          </a:p>
          <a:p>
            <a:pPr algn="just" eaLnBrk="1" hangingPunct="1">
              <a:defRPr/>
            </a:pPr>
            <a:endParaRPr lang="en-US" sz="2800" i="1" dirty="0">
              <a:effectLst>
                <a:outerShdw blurRad="38100" dist="38100" dir="2700000" algn="tl">
                  <a:srgbClr val="C0C0C0"/>
                </a:outerShdw>
              </a:effectLst>
              <a:latin typeface="Times New Roman" charset="0"/>
            </a:endParaRPr>
          </a:p>
          <a:p>
            <a:pPr algn="just" eaLnBrk="1" hangingPunct="1">
              <a:defRPr/>
            </a:pPr>
            <a:r>
              <a:rPr lang="en-US" sz="2800" i="1" dirty="0">
                <a:effectLst>
                  <a:outerShdw blurRad="38100" dist="38100" dir="2700000" algn="tl">
                    <a:srgbClr val="C0C0C0"/>
                  </a:outerShdw>
                </a:effectLst>
                <a:latin typeface="Times New Roman" charset="0"/>
              </a:rPr>
              <a:t>A </a:t>
            </a:r>
            <a:r>
              <a:rPr lang="en-US" sz="2800" i="1" dirty="0">
                <a:solidFill>
                  <a:srgbClr val="FF0000"/>
                </a:solidFill>
                <a:effectLst>
                  <a:outerShdw blurRad="38100" dist="38100" dir="2700000" algn="tl">
                    <a:srgbClr val="C0C0C0"/>
                  </a:outerShdw>
                </a:effectLst>
                <a:latin typeface="Times New Roman" charset="0"/>
              </a:rPr>
              <a:t>link</a:t>
            </a:r>
            <a:r>
              <a:rPr lang="en-US" sz="2800" i="1" dirty="0">
                <a:effectLst>
                  <a:outerShdw blurRad="38100" dist="38100" dir="2700000" algn="tl">
                    <a:srgbClr val="C0C0C0"/>
                  </a:outerShdw>
                </a:effectLst>
                <a:latin typeface="Times New Roman" charset="0"/>
              </a:rPr>
              <a:t> can be a </a:t>
            </a:r>
            <a:r>
              <a:rPr lang="en-US" sz="2800" i="1" dirty="0">
                <a:solidFill>
                  <a:srgbClr val="FF0000"/>
                </a:solidFill>
                <a:effectLst>
                  <a:outerShdw blurRad="38100" dist="38100" dir="2700000" algn="tl">
                    <a:srgbClr val="C0C0C0"/>
                  </a:outerShdw>
                </a:effectLst>
                <a:latin typeface="Times New Roman" charset="0"/>
              </a:rPr>
              <a:t>cable, air, optical fiber, </a:t>
            </a:r>
            <a:r>
              <a:rPr lang="en-US" sz="2800" i="1" dirty="0">
                <a:effectLst>
                  <a:outerShdw blurRad="38100" dist="38100" dir="2700000" algn="tl">
                    <a:srgbClr val="C0C0C0"/>
                  </a:outerShdw>
                </a:effectLst>
                <a:latin typeface="Times New Roman" charset="0"/>
              </a:rPr>
              <a:t>or any medium which can </a:t>
            </a:r>
            <a:r>
              <a:rPr lang="en-US" sz="2800" i="1" dirty="0">
                <a:solidFill>
                  <a:srgbClr val="FF0000"/>
                </a:solidFill>
                <a:effectLst>
                  <a:outerShdw blurRad="38100" dist="38100" dir="2700000" algn="tl">
                    <a:srgbClr val="C0C0C0"/>
                  </a:outerShdw>
                </a:effectLst>
                <a:latin typeface="Times New Roman" charset="0"/>
              </a:rPr>
              <a:t>transport a signal carrying information</a:t>
            </a:r>
            <a:r>
              <a:rPr lang="en-US" sz="2800" i="1" dirty="0">
                <a:effectLst>
                  <a:outerShdw blurRad="38100" dist="38100" dir="2700000" algn="tl">
                    <a:srgbClr val="C0C0C0"/>
                  </a:outerShdw>
                </a:effectLst>
                <a:latin typeface="Times New Roman" charset="0"/>
              </a:rPr>
              <a:t>.</a:t>
            </a:r>
          </a:p>
          <a:p>
            <a:pPr algn="just" eaLnBrk="1" hangingPunct="1">
              <a:defRPr/>
            </a:pPr>
            <a:endParaRPr lang="en-US" sz="2800" i="1" dirty="0">
              <a:effectLst>
                <a:outerShdw blurRad="38100" dist="38100" dir="2700000" algn="tl">
                  <a:srgbClr val="C0C0C0"/>
                </a:outerShdw>
              </a:effectLst>
              <a:latin typeface="Times New Roman" charset="0"/>
            </a:endParaRPr>
          </a:p>
          <a:p>
            <a:pPr algn="just" eaLnBrk="1" hangingPunct="1">
              <a:defRPr/>
            </a:pPr>
            <a:r>
              <a:rPr lang="en-US" sz="2800" i="1" dirty="0">
                <a:solidFill>
                  <a:srgbClr val="E0328D"/>
                </a:solidFill>
                <a:effectLst>
                  <a:outerShdw blurRad="38100" dist="38100" dir="2700000" algn="tl">
                    <a:srgbClr val="C0C0C0"/>
                  </a:outerShdw>
                </a:effectLst>
                <a:latin typeface="Times New Roman" charset="0"/>
              </a:rPr>
              <a:t>a </a:t>
            </a:r>
            <a:r>
              <a:rPr lang="en-US" sz="2800" b="1" i="1" dirty="0">
                <a:solidFill>
                  <a:srgbClr val="7030A0"/>
                </a:solidFill>
                <a:effectLst>
                  <a:outerShdw blurRad="38100" dist="38100" dir="2700000" algn="tl">
                    <a:srgbClr val="C0C0C0"/>
                  </a:outerShdw>
                </a:effectLst>
                <a:latin typeface="Times New Roman" charset="0"/>
              </a:rPr>
              <a:t>device can be a </a:t>
            </a:r>
            <a:r>
              <a:rPr lang="en-US" sz="2800" i="1" dirty="0">
                <a:solidFill>
                  <a:srgbClr val="E0328D"/>
                </a:solidFill>
                <a:effectLst>
                  <a:outerShdw blurRad="38100" dist="38100" dir="2700000" algn="tl">
                    <a:srgbClr val="C0C0C0"/>
                  </a:outerShdw>
                </a:effectLst>
                <a:latin typeface="Times New Roman" charset="0"/>
              </a:rPr>
              <a:t>host (or an end system as it is sometimes called) such as a large computer, desktop, laptop, workstation, cellular phone, or security system.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80800-7090-420A-BD72-A0B9CC87E350}"/>
              </a:ext>
            </a:extLst>
          </p:cNvPr>
          <p:cNvSpPr>
            <a:spLocks noGrp="1"/>
          </p:cNvSpPr>
          <p:nvPr>
            <p:ph type="title"/>
          </p:nvPr>
        </p:nvSpPr>
        <p:spPr/>
        <p:txBody>
          <a:bodyPr/>
          <a:lstStyle/>
          <a:p>
            <a:r>
              <a:rPr lang="en-IN" b="1" i="0" dirty="0">
                <a:solidFill>
                  <a:srgbClr val="273239"/>
                </a:solidFill>
                <a:effectLst/>
                <a:latin typeface="urw-din"/>
              </a:rPr>
              <a:t>Networking Elements </a:t>
            </a:r>
            <a:endParaRPr lang="en-IN" dirty="0"/>
          </a:p>
        </p:txBody>
      </p:sp>
      <p:sp>
        <p:nvSpPr>
          <p:cNvPr id="3" name="Content Placeholder 2">
            <a:extLst>
              <a:ext uri="{FF2B5EF4-FFF2-40B4-BE49-F238E27FC236}">
                <a16:creationId xmlns:a16="http://schemas.microsoft.com/office/drawing/2014/main" id="{F1101B81-28CA-4EC6-BB80-12284FECA9B8}"/>
              </a:ext>
            </a:extLst>
          </p:cNvPr>
          <p:cNvSpPr>
            <a:spLocks noGrp="1"/>
          </p:cNvSpPr>
          <p:nvPr>
            <p:ph idx="1"/>
          </p:nvPr>
        </p:nvSpPr>
        <p:spPr/>
        <p:txBody>
          <a:bodyPr/>
          <a:lstStyle/>
          <a:p>
            <a:pPr algn="l" fontAlgn="base">
              <a:buFont typeface="+mj-lt"/>
              <a:buAutoNum type="arabicPeriod"/>
            </a:pPr>
            <a:r>
              <a:rPr lang="en-US" b="0" i="0" dirty="0">
                <a:solidFill>
                  <a:srgbClr val="273239"/>
                </a:solidFill>
                <a:effectLst/>
                <a:latin typeface="urw-din"/>
              </a:rPr>
              <a:t>At least two computers </a:t>
            </a:r>
          </a:p>
          <a:p>
            <a:pPr algn="l" fontAlgn="base">
              <a:buFont typeface="+mj-lt"/>
              <a:buAutoNum type="arabicPeriod"/>
            </a:pPr>
            <a:r>
              <a:rPr lang="en-US" b="0" i="0" dirty="0">
                <a:solidFill>
                  <a:srgbClr val="273239"/>
                </a:solidFill>
                <a:effectLst/>
                <a:latin typeface="urw-din"/>
              </a:rPr>
              <a:t>Transmission medium either wired or wireless </a:t>
            </a:r>
          </a:p>
          <a:p>
            <a:pPr algn="l" fontAlgn="base">
              <a:buFont typeface="+mj-lt"/>
              <a:buAutoNum type="arabicPeriod"/>
            </a:pPr>
            <a:r>
              <a:rPr lang="en-US" b="0" i="0" dirty="0">
                <a:solidFill>
                  <a:srgbClr val="273239"/>
                </a:solidFill>
                <a:effectLst/>
                <a:latin typeface="urw-din"/>
              </a:rPr>
              <a:t>Protocols or rules that govern the communication </a:t>
            </a:r>
          </a:p>
          <a:p>
            <a:pPr algn="l" fontAlgn="base">
              <a:buFont typeface="+mj-lt"/>
              <a:buAutoNum type="arabicPeriod"/>
            </a:pPr>
            <a:r>
              <a:rPr lang="en-US" b="0" i="0" dirty="0">
                <a:solidFill>
                  <a:srgbClr val="273239"/>
                </a:solidFill>
                <a:effectLst/>
                <a:latin typeface="urw-din"/>
              </a:rPr>
              <a:t>Network software such as Network Operating System </a:t>
            </a:r>
          </a:p>
          <a:p>
            <a:endParaRPr lang="en-IN" dirty="0"/>
          </a:p>
        </p:txBody>
      </p:sp>
      <p:sp>
        <p:nvSpPr>
          <p:cNvPr id="4" name="Date Placeholder 3">
            <a:extLst>
              <a:ext uri="{FF2B5EF4-FFF2-40B4-BE49-F238E27FC236}">
                <a16:creationId xmlns:a16="http://schemas.microsoft.com/office/drawing/2014/main" id="{6047C316-76A4-40D3-ABF9-247C99680D0F}"/>
              </a:ext>
            </a:extLst>
          </p:cNvPr>
          <p:cNvSpPr>
            <a:spLocks noGrp="1"/>
          </p:cNvSpPr>
          <p:nvPr>
            <p:ph type="dt" sz="half" idx="10"/>
          </p:nvPr>
        </p:nvSpPr>
        <p:spPr/>
        <p:txBody>
          <a:bodyPr/>
          <a:lstStyle/>
          <a:p>
            <a:fld id="{F7A87731-D900-4B2A-9111-F600F360CD8B}" type="datetime1">
              <a:rPr lang="en-US" smtClean="0"/>
              <a:t>7/18/2023</a:t>
            </a:fld>
            <a:endParaRPr lang="en-US"/>
          </a:p>
        </p:txBody>
      </p:sp>
      <p:sp>
        <p:nvSpPr>
          <p:cNvPr id="5" name="Footer Placeholder 4">
            <a:extLst>
              <a:ext uri="{FF2B5EF4-FFF2-40B4-BE49-F238E27FC236}">
                <a16:creationId xmlns:a16="http://schemas.microsoft.com/office/drawing/2014/main" id="{10333C7D-2FEB-47CC-9A1C-F1CE927027DC}"/>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6B83A8F8-A904-41DF-A6ED-F5AC6047765B}"/>
              </a:ext>
            </a:extLst>
          </p:cNvPr>
          <p:cNvSpPr>
            <a:spLocks noGrp="1"/>
          </p:cNvSpPr>
          <p:nvPr>
            <p:ph type="sldNum" sz="quarter" idx="12"/>
          </p:nvPr>
        </p:nvSpPr>
        <p:spPr/>
        <p:txBody>
          <a:bodyPr/>
          <a:lstStyle/>
          <a:p>
            <a:fld id="{1FAAE8C1-3892-4EF5-B7AC-0DE890FFBDC6}" type="slidenum">
              <a:rPr lang="en-US" smtClean="0"/>
              <a:t>22</a:t>
            </a:fld>
            <a:endParaRPr lang="en-US"/>
          </a:p>
        </p:txBody>
      </p:sp>
    </p:spTree>
    <p:extLst>
      <p:ext uri="{BB962C8B-B14F-4D97-AF65-F5344CB8AC3E}">
        <p14:creationId xmlns:p14="http://schemas.microsoft.com/office/powerpoint/2010/main" val="1447023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72E52-972F-40CC-98CD-31D75A468912}"/>
              </a:ext>
            </a:extLst>
          </p:cNvPr>
          <p:cNvSpPr>
            <a:spLocks noGrp="1"/>
          </p:cNvSpPr>
          <p:nvPr>
            <p:ph type="title"/>
          </p:nvPr>
        </p:nvSpPr>
        <p:spPr/>
        <p:txBody>
          <a:bodyPr>
            <a:normAutofit fontScale="90000"/>
          </a:bodyPr>
          <a:lstStyle/>
          <a:p>
            <a:r>
              <a:rPr lang="en-IN" dirty="0"/>
              <a:t>Connecting devices – Wired Medium</a:t>
            </a:r>
          </a:p>
        </p:txBody>
      </p:sp>
      <p:sp>
        <p:nvSpPr>
          <p:cNvPr id="3" name="Content Placeholder 2">
            <a:extLst>
              <a:ext uri="{FF2B5EF4-FFF2-40B4-BE49-F238E27FC236}">
                <a16:creationId xmlns:a16="http://schemas.microsoft.com/office/drawing/2014/main" id="{C1F8A739-8B63-490E-8F52-E30D05D7C817}"/>
              </a:ext>
            </a:extLst>
          </p:cNvPr>
          <p:cNvSpPr>
            <a:spLocks noGrp="1"/>
          </p:cNvSpPr>
          <p:nvPr>
            <p:ph idx="1"/>
          </p:nvPr>
        </p:nvSpPr>
        <p:spPr/>
        <p:txBody>
          <a:bodyPr/>
          <a:lstStyle/>
          <a:p>
            <a:r>
              <a:rPr lang="en-IN" b="0" i="0" dirty="0">
                <a:effectLst/>
                <a:latin typeface="Arial" panose="020B0604020202020204" pitchFamily="34" charset="0"/>
              </a:rPr>
              <a:t>Switch -</a:t>
            </a:r>
            <a:r>
              <a:rPr lang="en-US" b="0" i="0" dirty="0">
                <a:solidFill>
                  <a:srgbClr val="212529"/>
                </a:solidFill>
                <a:effectLst/>
                <a:latin typeface="Rubik"/>
              </a:rPr>
              <a:t>used to connects the devices </a:t>
            </a:r>
            <a:r>
              <a:rPr lang="en-IN" dirty="0"/>
              <a:t>together </a:t>
            </a:r>
            <a:r>
              <a:rPr lang="en-US" b="0" i="0" dirty="0">
                <a:solidFill>
                  <a:srgbClr val="212529"/>
                </a:solidFill>
                <a:effectLst/>
                <a:latin typeface="Rubik"/>
              </a:rPr>
              <a:t> </a:t>
            </a:r>
          </a:p>
          <a:p>
            <a:r>
              <a:rPr lang="en-IN" b="0" i="0" dirty="0">
                <a:effectLst/>
                <a:latin typeface="Arial" panose="020B0604020202020204" pitchFamily="34" charset="0"/>
              </a:rPr>
              <a:t>Router- </a:t>
            </a:r>
            <a:r>
              <a:rPr lang="en-US" b="0" i="0" dirty="0">
                <a:solidFill>
                  <a:srgbClr val="212529"/>
                </a:solidFill>
                <a:effectLst/>
                <a:latin typeface="Rubik"/>
              </a:rPr>
              <a:t>used to connects the network</a:t>
            </a:r>
            <a:r>
              <a:rPr lang="en-US" dirty="0"/>
              <a:t> to other networks</a:t>
            </a:r>
            <a:endParaRPr lang="en-US" b="0" i="0" dirty="0">
              <a:solidFill>
                <a:srgbClr val="212529"/>
              </a:solidFill>
              <a:effectLst/>
              <a:latin typeface="Rubik"/>
            </a:endParaRPr>
          </a:p>
          <a:p>
            <a:r>
              <a:rPr lang="en-IN" b="0" i="0" dirty="0">
                <a:effectLst/>
                <a:latin typeface="Arial" panose="020B0604020202020204" pitchFamily="34" charset="0"/>
              </a:rPr>
              <a:t>Gateway -</a:t>
            </a:r>
            <a:r>
              <a:rPr lang="en-US" b="0" i="0" dirty="0">
                <a:solidFill>
                  <a:srgbClr val="000000"/>
                </a:solidFill>
                <a:effectLst/>
                <a:latin typeface="Arial" panose="020B0604020202020204" pitchFamily="34" charset="0"/>
              </a:rPr>
              <a:t> used to connect two or more dissimilar networks.</a:t>
            </a:r>
            <a:endParaRPr lang="en-IN" b="0" i="0" dirty="0">
              <a:effectLst/>
              <a:latin typeface="Arial" panose="020B0604020202020204" pitchFamily="34" charset="0"/>
            </a:endParaRPr>
          </a:p>
          <a:p>
            <a:endParaRPr lang="en-IN" b="0" i="0" dirty="0">
              <a:effectLst/>
              <a:latin typeface="Arial" panose="020B0604020202020204" pitchFamily="34" charset="0"/>
            </a:endParaRPr>
          </a:p>
          <a:p>
            <a:endParaRPr lang="en-IN" dirty="0"/>
          </a:p>
        </p:txBody>
      </p:sp>
      <p:sp>
        <p:nvSpPr>
          <p:cNvPr id="4" name="Date Placeholder 3">
            <a:extLst>
              <a:ext uri="{FF2B5EF4-FFF2-40B4-BE49-F238E27FC236}">
                <a16:creationId xmlns:a16="http://schemas.microsoft.com/office/drawing/2014/main" id="{0DEBD5E1-B4EA-4DC8-B347-910C82EB120C}"/>
              </a:ext>
            </a:extLst>
          </p:cNvPr>
          <p:cNvSpPr>
            <a:spLocks noGrp="1"/>
          </p:cNvSpPr>
          <p:nvPr>
            <p:ph type="dt" sz="half" idx="10"/>
          </p:nvPr>
        </p:nvSpPr>
        <p:spPr/>
        <p:txBody>
          <a:bodyPr/>
          <a:lstStyle/>
          <a:p>
            <a:fld id="{F7A87731-D900-4B2A-9111-F600F360CD8B}" type="datetime1">
              <a:rPr lang="en-US" smtClean="0"/>
              <a:t>7/18/2023</a:t>
            </a:fld>
            <a:endParaRPr lang="en-US" dirty="0"/>
          </a:p>
        </p:txBody>
      </p:sp>
      <p:sp>
        <p:nvSpPr>
          <p:cNvPr id="5" name="Footer Placeholder 4">
            <a:extLst>
              <a:ext uri="{FF2B5EF4-FFF2-40B4-BE49-F238E27FC236}">
                <a16:creationId xmlns:a16="http://schemas.microsoft.com/office/drawing/2014/main" id="{2D4AF7B8-2153-47F0-87E6-377729A64227}"/>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CF1E8846-B1C1-4FAC-B380-A6A0111C6F69}"/>
              </a:ext>
            </a:extLst>
          </p:cNvPr>
          <p:cNvSpPr>
            <a:spLocks noGrp="1"/>
          </p:cNvSpPr>
          <p:nvPr>
            <p:ph type="sldNum" sz="quarter" idx="12"/>
          </p:nvPr>
        </p:nvSpPr>
        <p:spPr/>
        <p:txBody>
          <a:bodyPr/>
          <a:lstStyle/>
          <a:p>
            <a:fld id="{1FAAE8C1-3892-4EF5-B7AC-0DE890FFBDC6}" type="slidenum">
              <a:rPr lang="en-US" smtClean="0"/>
              <a:t>23</a:t>
            </a:fld>
            <a:endParaRPr lang="en-US" dirty="0"/>
          </a:p>
        </p:txBody>
      </p:sp>
      <p:pic>
        <p:nvPicPr>
          <p:cNvPr id="3078" name="Picture 6" descr="Cisco 4000 Series Router">
            <a:extLst>
              <a:ext uri="{FF2B5EF4-FFF2-40B4-BE49-F238E27FC236}">
                <a16:creationId xmlns:a16="http://schemas.microsoft.com/office/drawing/2014/main" id="{C992F721-EDAE-4E4A-B60E-6C1AA0359E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6853" y="4298949"/>
            <a:ext cx="4006647" cy="223996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79BD83B3-9E44-428E-95C2-C9329EBC8E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4742655"/>
            <a:ext cx="4738687" cy="135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733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CFDC31A-624C-42D1-B743-E19E985675BD}"/>
              </a:ext>
            </a:extLst>
          </p:cNvPr>
          <p:cNvSpPr>
            <a:spLocks noGrp="1"/>
          </p:cNvSpPr>
          <p:nvPr>
            <p:ph type="dt" sz="half" idx="10"/>
          </p:nvPr>
        </p:nvSpPr>
        <p:spPr/>
        <p:txBody>
          <a:bodyPr/>
          <a:lstStyle/>
          <a:p>
            <a:fld id="{F7A87731-D900-4B2A-9111-F600F360CD8B}" type="datetime1">
              <a:rPr lang="en-US" smtClean="0"/>
              <a:t>7/18/2023</a:t>
            </a:fld>
            <a:endParaRPr lang="en-US"/>
          </a:p>
        </p:txBody>
      </p:sp>
      <p:sp>
        <p:nvSpPr>
          <p:cNvPr id="5" name="Footer Placeholder 4">
            <a:extLst>
              <a:ext uri="{FF2B5EF4-FFF2-40B4-BE49-F238E27FC236}">
                <a16:creationId xmlns:a16="http://schemas.microsoft.com/office/drawing/2014/main" id="{23CA35B2-7725-4BBC-B484-FA7DCC832E54}"/>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829E609D-27F2-48D4-AF8D-37CA346FEC85}"/>
              </a:ext>
            </a:extLst>
          </p:cNvPr>
          <p:cNvSpPr>
            <a:spLocks noGrp="1"/>
          </p:cNvSpPr>
          <p:nvPr>
            <p:ph type="sldNum" sz="quarter" idx="12"/>
          </p:nvPr>
        </p:nvSpPr>
        <p:spPr/>
        <p:txBody>
          <a:bodyPr/>
          <a:lstStyle/>
          <a:p>
            <a:fld id="{1FAAE8C1-3892-4EF5-B7AC-0DE890FFBDC6}" type="slidenum">
              <a:rPr lang="en-US" smtClean="0"/>
              <a:t>24</a:t>
            </a:fld>
            <a:endParaRPr lang="en-US"/>
          </a:p>
        </p:txBody>
      </p:sp>
      <p:pic>
        <p:nvPicPr>
          <p:cNvPr id="9" name="Picture 4">
            <a:extLst>
              <a:ext uri="{FF2B5EF4-FFF2-40B4-BE49-F238E27FC236}">
                <a16:creationId xmlns:a16="http://schemas.microsoft.com/office/drawing/2014/main" id="{B84432F0-1B10-47FE-9840-9D0CDB018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697" y="571500"/>
            <a:ext cx="3045506" cy="2209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C63A6899-3664-4024-8A38-B5DC443AF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0447" y="533399"/>
            <a:ext cx="3045506" cy="2209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E51A58E8-943A-473D-B9EC-2EA51010EB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529" y="3619295"/>
            <a:ext cx="3045506" cy="2209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5DCF98E0-3189-421F-A978-6DBA4007F2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3619295"/>
            <a:ext cx="3045506"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832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15F12-3A90-4E52-8753-3DC5B3CDEDF3}"/>
              </a:ext>
            </a:extLst>
          </p:cNvPr>
          <p:cNvSpPr>
            <a:spLocks noGrp="1"/>
          </p:cNvSpPr>
          <p:nvPr>
            <p:ph type="title"/>
          </p:nvPr>
        </p:nvSpPr>
        <p:spPr/>
        <p:txBody>
          <a:bodyPr>
            <a:normAutofit fontScale="90000"/>
          </a:bodyPr>
          <a:lstStyle/>
          <a:p>
            <a:r>
              <a:rPr lang="en-IN" dirty="0"/>
              <a:t>Connecting devices – Wired Medium</a:t>
            </a:r>
          </a:p>
        </p:txBody>
      </p:sp>
      <p:sp>
        <p:nvSpPr>
          <p:cNvPr id="3" name="Content Placeholder 2">
            <a:extLst>
              <a:ext uri="{FF2B5EF4-FFF2-40B4-BE49-F238E27FC236}">
                <a16:creationId xmlns:a16="http://schemas.microsoft.com/office/drawing/2014/main" id="{31DF0657-4E1D-40B3-8C5D-E0473515401D}"/>
              </a:ext>
            </a:extLst>
          </p:cNvPr>
          <p:cNvSpPr>
            <a:spLocks noGrp="1"/>
          </p:cNvSpPr>
          <p:nvPr>
            <p:ph idx="1"/>
          </p:nvPr>
        </p:nvSpPr>
        <p:spPr/>
        <p:txBody>
          <a:bodyPr/>
          <a:lstStyle/>
          <a:p>
            <a:r>
              <a:rPr lang="en-IN" b="1" i="0" dirty="0">
                <a:solidFill>
                  <a:srgbClr val="DF4800"/>
                </a:solidFill>
                <a:effectLst/>
                <a:latin typeface="Rubik"/>
              </a:rPr>
              <a:t>Access Point (AP) - </a:t>
            </a:r>
            <a:r>
              <a:rPr lang="en-US" b="0" i="0" dirty="0">
                <a:solidFill>
                  <a:srgbClr val="212529"/>
                </a:solidFill>
                <a:effectLst/>
                <a:latin typeface="Rubik"/>
              </a:rPr>
              <a:t>used in wireless networks.</a:t>
            </a:r>
          </a:p>
          <a:p>
            <a:r>
              <a:rPr lang="en-US" dirty="0">
                <a:solidFill>
                  <a:srgbClr val="212529"/>
                </a:solidFill>
                <a:latin typeface="Rubik"/>
              </a:rPr>
              <a:t>It is </a:t>
            </a:r>
            <a:r>
              <a:rPr lang="en-US" b="0" i="0" dirty="0">
                <a:solidFill>
                  <a:srgbClr val="212529"/>
                </a:solidFill>
                <a:effectLst/>
                <a:latin typeface="Rubik"/>
              </a:rPr>
              <a:t>used to connect wirelessly connected devices to wired network.</a:t>
            </a:r>
            <a:endParaRPr lang="en-IN" b="1" i="0" dirty="0">
              <a:solidFill>
                <a:srgbClr val="DF4800"/>
              </a:solidFill>
              <a:effectLst/>
              <a:latin typeface="Rubik"/>
            </a:endParaRPr>
          </a:p>
          <a:p>
            <a:endParaRPr lang="en-IN" dirty="0"/>
          </a:p>
        </p:txBody>
      </p:sp>
      <p:sp>
        <p:nvSpPr>
          <p:cNvPr id="4" name="Date Placeholder 3">
            <a:extLst>
              <a:ext uri="{FF2B5EF4-FFF2-40B4-BE49-F238E27FC236}">
                <a16:creationId xmlns:a16="http://schemas.microsoft.com/office/drawing/2014/main" id="{CA856BAD-4AAD-4DCE-AB8B-2725B0A062D8}"/>
              </a:ext>
            </a:extLst>
          </p:cNvPr>
          <p:cNvSpPr>
            <a:spLocks noGrp="1"/>
          </p:cNvSpPr>
          <p:nvPr>
            <p:ph type="dt" sz="half" idx="10"/>
          </p:nvPr>
        </p:nvSpPr>
        <p:spPr/>
        <p:txBody>
          <a:bodyPr/>
          <a:lstStyle/>
          <a:p>
            <a:fld id="{F7A87731-D900-4B2A-9111-F600F360CD8B}" type="datetime1">
              <a:rPr lang="en-US" smtClean="0"/>
              <a:t>7/18/2023</a:t>
            </a:fld>
            <a:endParaRPr lang="en-US"/>
          </a:p>
        </p:txBody>
      </p:sp>
      <p:sp>
        <p:nvSpPr>
          <p:cNvPr id="5" name="Footer Placeholder 4">
            <a:extLst>
              <a:ext uri="{FF2B5EF4-FFF2-40B4-BE49-F238E27FC236}">
                <a16:creationId xmlns:a16="http://schemas.microsoft.com/office/drawing/2014/main" id="{AA31CEB6-6F33-464C-805A-054102673B71}"/>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34D6EE99-AC5F-4177-ACE0-278487DFFC7C}"/>
              </a:ext>
            </a:extLst>
          </p:cNvPr>
          <p:cNvSpPr>
            <a:spLocks noGrp="1"/>
          </p:cNvSpPr>
          <p:nvPr>
            <p:ph type="sldNum" sz="quarter" idx="12"/>
          </p:nvPr>
        </p:nvSpPr>
        <p:spPr/>
        <p:txBody>
          <a:bodyPr/>
          <a:lstStyle/>
          <a:p>
            <a:fld id="{1FAAE8C1-3892-4EF5-B7AC-0DE890FFBDC6}" type="slidenum">
              <a:rPr lang="en-US" smtClean="0"/>
              <a:t>25</a:t>
            </a:fld>
            <a:endParaRPr lang="en-US"/>
          </a:p>
        </p:txBody>
      </p:sp>
      <p:pic>
        <p:nvPicPr>
          <p:cNvPr id="5122" name="Picture 2" descr="Cisco Access Point">
            <a:extLst>
              <a:ext uri="{FF2B5EF4-FFF2-40B4-BE49-F238E27FC236}">
                <a16:creationId xmlns:a16="http://schemas.microsoft.com/office/drawing/2014/main" id="{5783D5E4-3EFB-467E-9A54-08AD9AEE5D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200399"/>
            <a:ext cx="3048000" cy="3040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9474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DC2FB-C5B6-D78B-79C4-5091A2FFCBC8}"/>
              </a:ext>
            </a:extLst>
          </p:cNvPr>
          <p:cNvSpPr>
            <a:spLocks noGrp="1"/>
          </p:cNvSpPr>
          <p:nvPr>
            <p:ph type="title"/>
          </p:nvPr>
        </p:nvSpPr>
        <p:spPr/>
        <p:txBody>
          <a:bodyPr/>
          <a:lstStyle/>
          <a:p>
            <a:r>
              <a:rPr lang="en-US" dirty="0"/>
              <a:t>Access point </a:t>
            </a:r>
            <a:endParaRPr lang="en-IN" dirty="0"/>
          </a:p>
        </p:txBody>
      </p:sp>
      <p:sp>
        <p:nvSpPr>
          <p:cNvPr id="3" name="Content Placeholder 2">
            <a:extLst>
              <a:ext uri="{FF2B5EF4-FFF2-40B4-BE49-F238E27FC236}">
                <a16:creationId xmlns:a16="http://schemas.microsoft.com/office/drawing/2014/main" id="{A1B7095D-9640-D286-5DD4-79F3F1DA42E9}"/>
              </a:ext>
            </a:extLst>
          </p:cNvPr>
          <p:cNvSpPr>
            <a:spLocks noGrp="1"/>
          </p:cNvSpPr>
          <p:nvPr>
            <p:ph idx="1"/>
          </p:nvPr>
        </p:nvSpPr>
        <p:spPr/>
        <p:txBody>
          <a:bodyPr/>
          <a:lstStyle/>
          <a:p>
            <a:r>
              <a:rPr lang="en-US" dirty="0"/>
              <a:t>It is a device that </a:t>
            </a:r>
            <a:r>
              <a:rPr lang="en-US" b="1" dirty="0">
                <a:solidFill>
                  <a:srgbClr val="FF0000"/>
                </a:solidFill>
              </a:rPr>
              <a:t>creates a wireless local area network,</a:t>
            </a:r>
            <a:r>
              <a:rPr lang="en-US" dirty="0"/>
              <a:t> or WLAN, usually in an office or large building. </a:t>
            </a:r>
          </a:p>
          <a:p>
            <a:r>
              <a:rPr lang="en-US" dirty="0"/>
              <a:t>An access point connects to a </a:t>
            </a:r>
            <a:r>
              <a:rPr lang="en-US" b="1" dirty="0">
                <a:solidFill>
                  <a:srgbClr val="FF0000"/>
                </a:solidFill>
              </a:rPr>
              <a:t>wired router, switch, or hub via an Ethernet cable</a:t>
            </a:r>
            <a:r>
              <a:rPr lang="en-US" dirty="0"/>
              <a:t>, and projects a </a:t>
            </a:r>
            <a:r>
              <a:rPr lang="en-US" dirty="0" err="1"/>
              <a:t>WiFi</a:t>
            </a:r>
            <a:r>
              <a:rPr lang="en-US" dirty="0"/>
              <a:t> signal to a designated area.</a:t>
            </a:r>
            <a:endParaRPr lang="en-IN" dirty="0"/>
          </a:p>
        </p:txBody>
      </p:sp>
      <p:sp>
        <p:nvSpPr>
          <p:cNvPr id="4" name="Date Placeholder 3">
            <a:extLst>
              <a:ext uri="{FF2B5EF4-FFF2-40B4-BE49-F238E27FC236}">
                <a16:creationId xmlns:a16="http://schemas.microsoft.com/office/drawing/2014/main" id="{B6563C54-8478-E641-2E18-6FEE15700DAF}"/>
              </a:ext>
            </a:extLst>
          </p:cNvPr>
          <p:cNvSpPr>
            <a:spLocks noGrp="1"/>
          </p:cNvSpPr>
          <p:nvPr>
            <p:ph type="dt" sz="half" idx="10"/>
          </p:nvPr>
        </p:nvSpPr>
        <p:spPr/>
        <p:txBody>
          <a:bodyPr/>
          <a:lstStyle/>
          <a:p>
            <a:fld id="{F7A87731-D900-4B2A-9111-F600F360CD8B}" type="datetime1">
              <a:rPr lang="en-US" smtClean="0"/>
              <a:t>7/18/2023</a:t>
            </a:fld>
            <a:endParaRPr lang="en-US"/>
          </a:p>
        </p:txBody>
      </p:sp>
      <p:sp>
        <p:nvSpPr>
          <p:cNvPr id="5" name="Footer Placeholder 4">
            <a:extLst>
              <a:ext uri="{FF2B5EF4-FFF2-40B4-BE49-F238E27FC236}">
                <a16:creationId xmlns:a16="http://schemas.microsoft.com/office/drawing/2014/main" id="{37E5006D-C5AC-B23F-7BFD-D6299A5EB2EC}"/>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5BD73559-0045-23BD-D5FC-5ADF45668686}"/>
              </a:ext>
            </a:extLst>
          </p:cNvPr>
          <p:cNvSpPr>
            <a:spLocks noGrp="1"/>
          </p:cNvSpPr>
          <p:nvPr>
            <p:ph type="sldNum" sz="quarter" idx="12"/>
          </p:nvPr>
        </p:nvSpPr>
        <p:spPr/>
        <p:txBody>
          <a:bodyPr/>
          <a:lstStyle/>
          <a:p>
            <a:fld id="{1FAAE8C1-3892-4EF5-B7AC-0DE890FFBDC6}" type="slidenum">
              <a:rPr lang="en-US" smtClean="0"/>
              <a:t>26</a:t>
            </a:fld>
            <a:endParaRPr lang="en-US"/>
          </a:p>
        </p:txBody>
      </p:sp>
    </p:spTree>
    <p:extLst>
      <p:ext uri="{BB962C8B-B14F-4D97-AF65-F5344CB8AC3E}">
        <p14:creationId xmlns:p14="http://schemas.microsoft.com/office/powerpoint/2010/main" val="1080163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6D65A-1FE3-40B5-AF9B-ACED931603E8}"/>
              </a:ext>
            </a:extLst>
          </p:cNvPr>
          <p:cNvSpPr>
            <a:spLocks noGrp="1"/>
          </p:cNvSpPr>
          <p:nvPr>
            <p:ph type="title"/>
          </p:nvPr>
        </p:nvSpPr>
        <p:spPr/>
        <p:txBody>
          <a:bodyPr>
            <a:normAutofit fontScale="90000"/>
          </a:bodyPr>
          <a:lstStyle/>
          <a:p>
            <a:r>
              <a:rPr lang="en-IN" b="0" i="0" dirty="0">
                <a:effectLst/>
                <a:latin typeface="Arial" panose="020B0604020202020204" pitchFamily="34" charset="0"/>
              </a:rPr>
              <a:t>Wi-Fi Card</a:t>
            </a:r>
            <a:br>
              <a:rPr lang="en-IN" b="0" i="0" dirty="0">
                <a:effectLst/>
                <a:latin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A9875B14-74F8-4604-9C86-E782BDDB0ADF}"/>
              </a:ext>
            </a:extLst>
          </p:cNvPr>
          <p:cNvSpPr>
            <a:spLocks noGrp="1"/>
          </p:cNvSpPr>
          <p:nvPr>
            <p:ph idx="1"/>
          </p:nvPr>
        </p:nvSpPr>
        <p:spPr>
          <a:xfrm>
            <a:off x="457200" y="857660"/>
            <a:ext cx="8229600" cy="4525963"/>
          </a:xfrm>
        </p:spPr>
        <p:txBody>
          <a:bodyPr/>
          <a:lstStyle/>
          <a:p>
            <a:r>
              <a:rPr lang="en-US" b="1" i="0" dirty="0">
                <a:solidFill>
                  <a:srgbClr val="000000"/>
                </a:solidFill>
                <a:effectLst/>
                <a:latin typeface="Arial" panose="020B0604020202020204" pitchFamily="34" charset="0"/>
              </a:rPr>
              <a:t>Wi-Fi</a:t>
            </a:r>
            <a:r>
              <a:rPr lang="en-US" b="0" i="0" dirty="0">
                <a:solidFill>
                  <a:srgbClr val="000000"/>
                </a:solidFill>
                <a:effectLst/>
                <a:latin typeface="Arial" panose="020B0604020202020204" pitchFamily="34" charset="0"/>
              </a:rPr>
              <a:t> is the acronym for </a:t>
            </a:r>
            <a:r>
              <a:rPr lang="en-US" b="1" i="0" dirty="0">
                <a:solidFill>
                  <a:srgbClr val="000000"/>
                </a:solidFill>
                <a:effectLst/>
                <a:latin typeface="Arial" panose="020B0604020202020204" pitchFamily="34" charset="0"/>
              </a:rPr>
              <a:t>wireless fidelity.</a:t>
            </a:r>
          </a:p>
          <a:p>
            <a:r>
              <a:rPr lang="en-US" b="1" i="0" dirty="0">
                <a:solidFill>
                  <a:srgbClr val="000000"/>
                </a:solidFill>
                <a:effectLst/>
                <a:latin typeface="Arial" panose="020B0604020202020204" pitchFamily="34" charset="0"/>
              </a:rPr>
              <a:t>Wi-Fi technology</a:t>
            </a:r>
            <a:r>
              <a:rPr lang="en-US" b="0" i="0" dirty="0">
                <a:solidFill>
                  <a:srgbClr val="000000"/>
                </a:solidFill>
                <a:effectLst/>
                <a:latin typeface="Arial" panose="020B0604020202020204" pitchFamily="34" charset="0"/>
              </a:rPr>
              <a:t> is used to achieve </a:t>
            </a:r>
            <a:r>
              <a:rPr lang="en-US" b="1" i="0" dirty="0">
                <a:solidFill>
                  <a:srgbClr val="000000"/>
                </a:solidFill>
                <a:effectLst/>
                <a:latin typeface="Arial" panose="020B0604020202020204" pitchFamily="34" charset="0"/>
              </a:rPr>
              <a:t>wireless connection</a:t>
            </a:r>
            <a:r>
              <a:rPr lang="en-US" b="0" i="0" dirty="0">
                <a:solidFill>
                  <a:srgbClr val="000000"/>
                </a:solidFill>
                <a:effectLst/>
                <a:latin typeface="Arial" panose="020B0604020202020204" pitchFamily="34" charset="0"/>
              </a:rPr>
              <a:t> to any network. </a:t>
            </a:r>
          </a:p>
          <a:p>
            <a:r>
              <a:rPr lang="en-US" b="1" i="0" dirty="0">
                <a:solidFill>
                  <a:srgbClr val="000000"/>
                </a:solidFill>
                <a:effectLst/>
                <a:latin typeface="Arial" panose="020B0604020202020204" pitchFamily="34" charset="0"/>
              </a:rPr>
              <a:t>Wi-Fi card</a:t>
            </a:r>
            <a:r>
              <a:rPr lang="en-US" b="0" i="0" dirty="0">
                <a:solidFill>
                  <a:srgbClr val="000000"/>
                </a:solidFill>
                <a:effectLst/>
                <a:latin typeface="Arial" panose="020B0604020202020204" pitchFamily="34" charset="0"/>
              </a:rPr>
              <a:t> is a </a:t>
            </a:r>
            <a:r>
              <a:rPr lang="en-US" b="1" i="0" dirty="0">
                <a:solidFill>
                  <a:srgbClr val="000000"/>
                </a:solidFill>
                <a:effectLst/>
                <a:latin typeface="Arial" panose="020B0604020202020204" pitchFamily="34" charset="0"/>
              </a:rPr>
              <a:t>card</a:t>
            </a:r>
            <a:r>
              <a:rPr lang="en-US" b="0" i="0" dirty="0">
                <a:solidFill>
                  <a:srgbClr val="000000"/>
                </a:solidFill>
                <a:effectLst/>
                <a:latin typeface="Arial" panose="020B0604020202020204" pitchFamily="34" charset="0"/>
              </a:rPr>
              <a:t> used to connect any device to the local network wirelessly. </a:t>
            </a:r>
            <a:endParaRPr lang="en-IN" dirty="0"/>
          </a:p>
        </p:txBody>
      </p:sp>
      <p:sp>
        <p:nvSpPr>
          <p:cNvPr id="4" name="Date Placeholder 3">
            <a:extLst>
              <a:ext uri="{FF2B5EF4-FFF2-40B4-BE49-F238E27FC236}">
                <a16:creationId xmlns:a16="http://schemas.microsoft.com/office/drawing/2014/main" id="{0C591954-31BE-44B1-9545-1BD2F5BF9A0F}"/>
              </a:ext>
            </a:extLst>
          </p:cNvPr>
          <p:cNvSpPr>
            <a:spLocks noGrp="1"/>
          </p:cNvSpPr>
          <p:nvPr>
            <p:ph type="dt" sz="half" idx="10"/>
          </p:nvPr>
        </p:nvSpPr>
        <p:spPr/>
        <p:txBody>
          <a:bodyPr/>
          <a:lstStyle/>
          <a:p>
            <a:fld id="{F7A87731-D900-4B2A-9111-F600F360CD8B}" type="datetime1">
              <a:rPr lang="en-US" smtClean="0"/>
              <a:t>7/18/2023</a:t>
            </a:fld>
            <a:endParaRPr lang="en-US" dirty="0"/>
          </a:p>
        </p:txBody>
      </p:sp>
      <p:sp>
        <p:nvSpPr>
          <p:cNvPr id="5" name="Footer Placeholder 4">
            <a:extLst>
              <a:ext uri="{FF2B5EF4-FFF2-40B4-BE49-F238E27FC236}">
                <a16:creationId xmlns:a16="http://schemas.microsoft.com/office/drawing/2014/main" id="{D7591E12-869C-412E-9F0B-ED49DA4258A0}"/>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B200FDC3-EFC2-4E8D-A4B0-13BD7DB19F93}"/>
              </a:ext>
            </a:extLst>
          </p:cNvPr>
          <p:cNvSpPr>
            <a:spLocks noGrp="1"/>
          </p:cNvSpPr>
          <p:nvPr>
            <p:ph type="sldNum" sz="quarter" idx="12"/>
          </p:nvPr>
        </p:nvSpPr>
        <p:spPr/>
        <p:txBody>
          <a:bodyPr/>
          <a:lstStyle/>
          <a:p>
            <a:fld id="{1FAAE8C1-3892-4EF5-B7AC-0DE890FFBDC6}" type="slidenum">
              <a:rPr lang="en-US" smtClean="0"/>
              <a:t>27</a:t>
            </a:fld>
            <a:endParaRPr lang="en-US"/>
          </a:p>
        </p:txBody>
      </p:sp>
      <p:pic>
        <p:nvPicPr>
          <p:cNvPr id="6146" name="Picture 2" descr="Wi-Fi Card">
            <a:extLst>
              <a:ext uri="{FF2B5EF4-FFF2-40B4-BE49-F238E27FC236}">
                <a16:creationId xmlns:a16="http://schemas.microsoft.com/office/drawing/2014/main" id="{C967B3B0-CA59-4CE5-A2BD-34568CB072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114800"/>
            <a:ext cx="7467600" cy="206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880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85EA3-30CA-4E4E-A34E-2EF2D1A83FDB}"/>
              </a:ext>
            </a:extLst>
          </p:cNvPr>
          <p:cNvSpPr>
            <a:spLocks noGrp="1"/>
          </p:cNvSpPr>
          <p:nvPr>
            <p:ph type="title"/>
          </p:nvPr>
        </p:nvSpPr>
        <p:spPr/>
        <p:txBody>
          <a:bodyPr/>
          <a:lstStyle/>
          <a:p>
            <a:r>
              <a:rPr lang="en-IN" dirty="0"/>
              <a:t>Network Criteria</a:t>
            </a:r>
          </a:p>
        </p:txBody>
      </p:sp>
      <p:sp>
        <p:nvSpPr>
          <p:cNvPr id="3" name="Content Placeholder 2">
            <a:extLst>
              <a:ext uri="{FF2B5EF4-FFF2-40B4-BE49-F238E27FC236}">
                <a16:creationId xmlns:a16="http://schemas.microsoft.com/office/drawing/2014/main" id="{634AE261-3F7D-44C3-B977-D63A85E0AA34}"/>
              </a:ext>
            </a:extLst>
          </p:cNvPr>
          <p:cNvSpPr>
            <a:spLocks noGrp="1"/>
          </p:cNvSpPr>
          <p:nvPr>
            <p:ph idx="1"/>
          </p:nvPr>
        </p:nvSpPr>
        <p:spPr/>
        <p:txBody>
          <a:bodyPr>
            <a:normAutofit/>
          </a:bodyPr>
          <a:lstStyle/>
          <a:p>
            <a:pPr algn="l" fontAlgn="base"/>
            <a:r>
              <a:rPr lang="en-IN" b="1" dirty="0">
                <a:solidFill>
                  <a:srgbClr val="E0328D"/>
                </a:solidFill>
              </a:rPr>
              <a:t>Performance </a:t>
            </a:r>
          </a:p>
          <a:p>
            <a:pPr algn="l" fontAlgn="base"/>
            <a:r>
              <a:rPr lang="en-IN" dirty="0"/>
              <a:t>Reliability</a:t>
            </a:r>
          </a:p>
          <a:p>
            <a:r>
              <a:rPr lang="en-IN" dirty="0"/>
              <a:t>Security</a:t>
            </a:r>
          </a:p>
        </p:txBody>
      </p:sp>
      <p:sp>
        <p:nvSpPr>
          <p:cNvPr id="4" name="Date Placeholder 3">
            <a:extLst>
              <a:ext uri="{FF2B5EF4-FFF2-40B4-BE49-F238E27FC236}">
                <a16:creationId xmlns:a16="http://schemas.microsoft.com/office/drawing/2014/main" id="{9FFD0FEC-E1E8-44B1-9127-ED500BBC10A5}"/>
              </a:ext>
            </a:extLst>
          </p:cNvPr>
          <p:cNvSpPr>
            <a:spLocks noGrp="1"/>
          </p:cNvSpPr>
          <p:nvPr>
            <p:ph type="dt" sz="half" idx="10"/>
          </p:nvPr>
        </p:nvSpPr>
        <p:spPr/>
        <p:txBody>
          <a:bodyPr/>
          <a:lstStyle/>
          <a:p>
            <a:fld id="{F7A87731-D900-4B2A-9111-F600F360CD8B}" type="datetime1">
              <a:rPr lang="en-US" smtClean="0"/>
              <a:t>7/18/2023</a:t>
            </a:fld>
            <a:endParaRPr lang="en-US"/>
          </a:p>
        </p:txBody>
      </p:sp>
      <p:sp>
        <p:nvSpPr>
          <p:cNvPr id="5" name="Footer Placeholder 4">
            <a:extLst>
              <a:ext uri="{FF2B5EF4-FFF2-40B4-BE49-F238E27FC236}">
                <a16:creationId xmlns:a16="http://schemas.microsoft.com/office/drawing/2014/main" id="{DA4E10DB-C9A4-4AA6-A28A-6629114E6B16}"/>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AE9BB9DD-255B-43C9-A6C5-C75E29A21BB7}"/>
              </a:ext>
            </a:extLst>
          </p:cNvPr>
          <p:cNvSpPr>
            <a:spLocks noGrp="1"/>
          </p:cNvSpPr>
          <p:nvPr>
            <p:ph type="sldNum" sz="quarter" idx="12"/>
          </p:nvPr>
        </p:nvSpPr>
        <p:spPr/>
        <p:txBody>
          <a:bodyPr/>
          <a:lstStyle/>
          <a:p>
            <a:fld id="{1FAAE8C1-3892-4EF5-B7AC-0DE890FFBDC6}" type="slidenum">
              <a:rPr lang="en-US" smtClean="0"/>
              <a:t>28</a:t>
            </a:fld>
            <a:endParaRPr lang="en-US"/>
          </a:p>
        </p:txBody>
      </p:sp>
    </p:spTree>
    <p:extLst>
      <p:ext uri="{BB962C8B-B14F-4D97-AF65-F5344CB8AC3E}">
        <p14:creationId xmlns:p14="http://schemas.microsoft.com/office/powerpoint/2010/main" val="1510918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C9A7F-0D8F-41E2-8E83-2FCE7239559A}"/>
              </a:ext>
            </a:extLst>
          </p:cNvPr>
          <p:cNvSpPr>
            <a:spLocks noGrp="1"/>
          </p:cNvSpPr>
          <p:nvPr>
            <p:ph type="title"/>
          </p:nvPr>
        </p:nvSpPr>
        <p:spPr/>
        <p:txBody>
          <a:bodyPr/>
          <a:lstStyle/>
          <a:p>
            <a:r>
              <a:rPr lang="en-US" b="0" i="0" dirty="0">
                <a:solidFill>
                  <a:srgbClr val="273239"/>
                </a:solidFill>
                <a:effectLst/>
                <a:latin typeface="urw-din"/>
              </a:rPr>
              <a:t>1. Performance</a:t>
            </a:r>
            <a:endParaRPr lang="en-IN" dirty="0"/>
          </a:p>
        </p:txBody>
      </p:sp>
      <p:sp>
        <p:nvSpPr>
          <p:cNvPr id="3" name="Content Placeholder 2">
            <a:extLst>
              <a:ext uri="{FF2B5EF4-FFF2-40B4-BE49-F238E27FC236}">
                <a16:creationId xmlns:a16="http://schemas.microsoft.com/office/drawing/2014/main" id="{3ED1394B-A5A6-44D9-9A3E-607D999F2A4C}"/>
              </a:ext>
            </a:extLst>
          </p:cNvPr>
          <p:cNvSpPr>
            <a:spLocks noGrp="1"/>
          </p:cNvSpPr>
          <p:nvPr>
            <p:ph idx="1"/>
          </p:nvPr>
        </p:nvSpPr>
        <p:spPr/>
        <p:txBody>
          <a:bodyPr>
            <a:normAutofit fontScale="85000" lnSpcReduction="10000"/>
          </a:bodyPr>
          <a:lstStyle/>
          <a:p>
            <a:pPr algn="l" fontAlgn="base"/>
            <a:r>
              <a:rPr lang="en-US" b="0" i="0" dirty="0">
                <a:solidFill>
                  <a:srgbClr val="273239"/>
                </a:solidFill>
                <a:effectLst/>
                <a:latin typeface="urw-din"/>
              </a:rPr>
              <a:t>It is measured in terms of transit time and response time. </a:t>
            </a:r>
          </a:p>
          <a:p>
            <a:pPr lvl="1" fontAlgn="base">
              <a:buFont typeface="Arial" panose="020B0604020202020204" pitchFamily="34" charset="0"/>
              <a:buChar char="•"/>
            </a:pPr>
            <a:r>
              <a:rPr lang="en-US" b="1" i="0" dirty="0">
                <a:solidFill>
                  <a:srgbClr val="E0328D"/>
                </a:solidFill>
                <a:effectLst/>
                <a:latin typeface="urw-din"/>
              </a:rPr>
              <a:t>Transit time </a:t>
            </a:r>
            <a:r>
              <a:rPr lang="en-US" b="0" i="0" dirty="0">
                <a:solidFill>
                  <a:srgbClr val="273239"/>
                </a:solidFill>
                <a:effectLst/>
                <a:latin typeface="urw-din"/>
              </a:rPr>
              <a:t>is the time for a message to travel from one device to another </a:t>
            </a:r>
          </a:p>
          <a:p>
            <a:pPr lvl="1" fontAlgn="base">
              <a:buFont typeface="Arial" panose="020B0604020202020204" pitchFamily="34" charset="0"/>
              <a:buChar char="•"/>
            </a:pPr>
            <a:r>
              <a:rPr lang="en-US" b="1" i="0" dirty="0">
                <a:solidFill>
                  <a:srgbClr val="E0328D"/>
                </a:solidFill>
                <a:effectLst/>
                <a:latin typeface="urw-din"/>
              </a:rPr>
              <a:t>Response time </a:t>
            </a:r>
            <a:r>
              <a:rPr lang="en-US" b="0" i="0" dirty="0">
                <a:solidFill>
                  <a:srgbClr val="273239"/>
                </a:solidFill>
                <a:effectLst/>
                <a:latin typeface="urw-din"/>
              </a:rPr>
              <a:t>is the elapsed time between an inquiry and a response. </a:t>
            </a:r>
          </a:p>
          <a:p>
            <a:r>
              <a:rPr lang="en-US" b="0" i="0" dirty="0">
                <a:solidFill>
                  <a:srgbClr val="273239"/>
                </a:solidFill>
                <a:effectLst/>
                <a:latin typeface="urw-din"/>
              </a:rPr>
              <a:t>Performance is dependent on the following factors: </a:t>
            </a:r>
          </a:p>
          <a:p>
            <a:pPr lvl="1" fontAlgn="base">
              <a:buFont typeface="Arial" panose="020B0604020202020204" pitchFamily="34" charset="0"/>
              <a:buChar char="•"/>
            </a:pPr>
            <a:r>
              <a:rPr lang="en-US" b="0" i="0" dirty="0">
                <a:solidFill>
                  <a:srgbClr val="273239"/>
                </a:solidFill>
                <a:effectLst/>
                <a:latin typeface="urw-din"/>
              </a:rPr>
              <a:t>The number of users </a:t>
            </a:r>
          </a:p>
          <a:p>
            <a:pPr lvl="1" fontAlgn="base">
              <a:buFont typeface="Arial" panose="020B0604020202020204" pitchFamily="34" charset="0"/>
              <a:buChar char="•"/>
            </a:pPr>
            <a:r>
              <a:rPr lang="en-US" b="0" i="0" dirty="0">
                <a:solidFill>
                  <a:srgbClr val="273239"/>
                </a:solidFill>
                <a:effectLst/>
                <a:latin typeface="urw-din"/>
              </a:rPr>
              <a:t>Type of transmission medium </a:t>
            </a:r>
          </a:p>
          <a:p>
            <a:pPr lvl="1" fontAlgn="base">
              <a:buFont typeface="Arial" panose="020B0604020202020204" pitchFamily="34" charset="0"/>
              <a:buChar char="•"/>
            </a:pPr>
            <a:r>
              <a:rPr lang="en-US" b="0" i="0" dirty="0">
                <a:solidFill>
                  <a:srgbClr val="273239"/>
                </a:solidFill>
                <a:effectLst/>
                <a:latin typeface="urw-din"/>
              </a:rPr>
              <a:t>Capability of connected network </a:t>
            </a:r>
          </a:p>
          <a:p>
            <a:pPr lvl="1" fontAlgn="base">
              <a:buFont typeface="Arial" panose="020B0604020202020204" pitchFamily="34" charset="0"/>
              <a:buChar char="•"/>
            </a:pPr>
            <a:r>
              <a:rPr lang="en-US" b="0" i="0" dirty="0">
                <a:solidFill>
                  <a:srgbClr val="273239"/>
                </a:solidFill>
                <a:effectLst/>
                <a:latin typeface="urw-din"/>
              </a:rPr>
              <a:t>Efficiency of software </a:t>
            </a:r>
          </a:p>
          <a:p>
            <a:endParaRPr lang="en-IN" dirty="0"/>
          </a:p>
        </p:txBody>
      </p:sp>
      <p:sp>
        <p:nvSpPr>
          <p:cNvPr id="4" name="Date Placeholder 3">
            <a:extLst>
              <a:ext uri="{FF2B5EF4-FFF2-40B4-BE49-F238E27FC236}">
                <a16:creationId xmlns:a16="http://schemas.microsoft.com/office/drawing/2014/main" id="{27AFD23E-1E65-462C-BFE5-7C10ECB805E8}"/>
              </a:ext>
            </a:extLst>
          </p:cNvPr>
          <p:cNvSpPr>
            <a:spLocks noGrp="1"/>
          </p:cNvSpPr>
          <p:nvPr>
            <p:ph type="dt" sz="half" idx="10"/>
          </p:nvPr>
        </p:nvSpPr>
        <p:spPr/>
        <p:txBody>
          <a:bodyPr/>
          <a:lstStyle/>
          <a:p>
            <a:fld id="{F7A87731-D900-4B2A-9111-F600F360CD8B}" type="datetime1">
              <a:rPr lang="en-US" smtClean="0"/>
              <a:t>7/18/2023</a:t>
            </a:fld>
            <a:endParaRPr lang="en-US"/>
          </a:p>
        </p:txBody>
      </p:sp>
      <p:sp>
        <p:nvSpPr>
          <p:cNvPr id="5" name="Footer Placeholder 4">
            <a:extLst>
              <a:ext uri="{FF2B5EF4-FFF2-40B4-BE49-F238E27FC236}">
                <a16:creationId xmlns:a16="http://schemas.microsoft.com/office/drawing/2014/main" id="{CBFACCD5-8C83-41C2-B1BD-6D15962284D7}"/>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C9E6EA33-4FE9-41A4-A8B3-66DE51F2BA60}"/>
              </a:ext>
            </a:extLst>
          </p:cNvPr>
          <p:cNvSpPr>
            <a:spLocks noGrp="1"/>
          </p:cNvSpPr>
          <p:nvPr>
            <p:ph type="sldNum" sz="quarter" idx="12"/>
          </p:nvPr>
        </p:nvSpPr>
        <p:spPr/>
        <p:txBody>
          <a:bodyPr/>
          <a:lstStyle/>
          <a:p>
            <a:fld id="{1FAAE8C1-3892-4EF5-B7AC-0DE890FFBDC6}" type="slidenum">
              <a:rPr lang="en-US" smtClean="0"/>
              <a:t>29</a:t>
            </a:fld>
            <a:endParaRPr lang="en-US"/>
          </a:p>
        </p:txBody>
      </p:sp>
    </p:spTree>
    <p:extLst>
      <p:ext uri="{BB962C8B-B14F-4D97-AF65-F5344CB8AC3E}">
        <p14:creationId xmlns:p14="http://schemas.microsoft.com/office/powerpoint/2010/main" val="1846433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D3DA95-1ECE-7416-EFC5-FFA765364EE7}"/>
              </a:ext>
            </a:extLst>
          </p:cNvPr>
          <p:cNvSpPr>
            <a:spLocks noGrp="1"/>
          </p:cNvSpPr>
          <p:nvPr>
            <p:ph type="dt" sz="half" idx="10"/>
          </p:nvPr>
        </p:nvSpPr>
        <p:spPr/>
        <p:txBody>
          <a:bodyPr/>
          <a:lstStyle/>
          <a:p>
            <a:fld id="{BD18A084-1E31-4EB0-8E69-7D2535EFF91E}" type="datetime1">
              <a:rPr lang="en-US" smtClean="0"/>
              <a:t>7/18/2023</a:t>
            </a:fld>
            <a:endParaRPr lang="en-US"/>
          </a:p>
        </p:txBody>
      </p:sp>
      <p:sp>
        <p:nvSpPr>
          <p:cNvPr id="3" name="Footer Placeholder 2">
            <a:extLst>
              <a:ext uri="{FF2B5EF4-FFF2-40B4-BE49-F238E27FC236}">
                <a16:creationId xmlns:a16="http://schemas.microsoft.com/office/drawing/2014/main" id="{C349E920-E789-D037-B6DF-4D78F4DE585C}"/>
              </a:ext>
            </a:extLst>
          </p:cNvPr>
          <p:cNvSpPr>
            <a:spLocks noGrp="1"/>
          </p:cNvSpPr>
          <p:nvPr>
            <p:ph type="ftr" sz="quarter" idx="11"/>
          </p:nvPr>
        </p:nvSpPr>
        <p:spPr/>
        <p:txBody>
          <a:bodyPr/>
          <a:lstStyle/>
          <a:p>
            <a:r>
              <a:rPr lang="en-US"/>
              <a:t>Dr.T.Abirami/Associate Professor/Information Technology/KEC</a:t>
            </a:r>
          </a:p>
        </p:txBody>
      </p:sp>
      <p:sp>
        <p:nvSpPr>
          <p:cNvPr id="4" name="Slide Number Placeholder 3">
            <a:extLst>
              <a:ext uri="{FF2B5EF4-FFF2-40B4-BE49-F238E27FC236}">
                <a16:creationId xmlns:a16="http://schemas.microsoft.com/office/drawing/2014/main" id="{827B324C-57F6-ABFD-2FE1-6D22CB6952CC}"/>
              </a:ext>
            </a:extLst>
          </p:cNvPr>
          <p:cNvSpPr>
            <a:spLocks noGrp="1"/>
          </p:cNvSpPr>
          <p:nvPr>
            <p:ph type="sldNum" sz="quarter" idx="12"/>
          </p:nvPr>
        </p:nvSpPr>
        <p:spPr/>
        <p:txBody>
          <a:bodyPr/>
          <a:lstStyle/>
          <a:p>
            <a:fld id="{1FAAE8C1-3892-4EF5-B7AC-0DE890FFBDC6}" type="slidenum">
              <a:rPr lang="en-US" smtClean="0"/>
              <a:t>3</a:t>
            </a:fld>
            <a:endParaRPr lang="en-US"/>
          </a:p>
        </p:txBody>
      </p:sp>
      <p:pic>
        <p:nvPicPr>
          <p:cNvPr id="6" name="Picture 5">
            <a:extLst>
              <a:ext uri="{FF2B5EF4-FFF2-40B4-BE49-F238E27FC236}">
                <a16:creationId xmlns:a16="http://schemas.microsoft.com/office/drawing/2014/main" id="{D63C9A67-E135-2075-10EB-59C7EA26D54F}"/>
              </a:ext>
            </a:extLst>
          </p:cNvPr>
          <p:cNvPicPr>
            <a:picLocks noChangeAspect="1"/>
          </p:cNvPicPr>
          <p:nvPr/>
        </p:nvPicPr>
        <p:blipFill>
          <a:blip r:embed="rId2"/>
          <a:stretch>
            <a:fillRect/>
          </a:stretch>
        </p:blipFill>
        <p:spPr>
          <a:xfrm>
            <a:off x="206062" y="1295400"/>
            <a:ext cx="8731876" cy="2971800"/>
          </a:xfrm>
          <a:prstGeom prst="rect">
            <a:avLst/>
          </a:prstGeom>
        </p:spPr>
      </p:pic>
    </p:spTree>
    <p:extLst>
      <p:ext uri="{BB962C8B-B14F-4D97-AF65-F5344CB8AC3E}">
        <p14:creationId xmlns:p14="http://schemas.microsoft.com/office/powerpoint/2010/main" val="2734435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E6617-4E20-6B20-0249-3B78F425AED0}"/>
              </a:ext>
            </a:extLst>
          </p:cNvPr>
          <p:cNvSpPr>
            <a:spLocks noGrp="1"/>
          </p:cNvSpPr>
          <p:nvPr>
            <p:ph type="title"/>
          </p:nvPr>
        </p:nvSpPr>
        <p:spPr>
          <a:xfrm>
            <a:off x="430696" y="342107"/>
            <a:ext cx="8229600" cy="1143000"/>
          </a:xfrm>
        </p:spPr>
        <p:txBody>
          <a:bodyPr>
            <a:normAutofit fontScale="90000"/>
          </a:bodyPr>
          <a:lstStyle/>
          <a:p>
            <a:r>
              <a:rPr lang="en-US" b="1" dirty="0">
                <a:solidFill>
                  <a:srgbClr val="FF0000"/>
                </a:solidFill>
              </a:rPr>
              <a:t>Parameters for Measuring Network Performance</a:t>
            </a:r>
            <a:br>
              <a:rPr lang="en-US" b="1" dirty="0">
                <a:solidFill>
                  <a:srgbClr val="FF0000"/>
                </a:solidFill>
              </a:rPr>
            </a:br>
            <a:endParaRPr lang="en-IN" b="1" dirty="0">
              <a:solidFill>
                <a:srgbClr val="FF0000"/>
              </a:solidFill>
            </a:endParaRPr>
          </a:p>
        </p:txBody>
      </p:sp>
      <p:sp>
        <p:nvSpPr>
          <p:cNvPr id="3" name="Content Placeholder 2">
            <a:extLst>
              <a:ext uri="{FF2B5EF4-FFF2-40B4-BE49-F238E27FC236}">
                <a16:creationId xmlns:a16="http://schemas.microsoft.com/office/drawing/2014/main" id="{BCC98631-D692-9B62-556C-AA7E1CB6D559}"/>
              </a:ext>
            </a:extLst>
          </p:cNvPr>
          <p:cNvSpPr>
            <a:spLocks noGrp="1"/>
          </p:cNvSpPr>
          <p:nvPr>
            <p:ph idx="1"/>
          </p:nvPr>
        </p:nvSpPr>
        <p:spPr>
          <a:xfrm>
            <a:off x="228600" y="1295400"/>
            <a:ext cx="8839200" cy="4525963"/>
          </a:xfrm>
        </p:spPr>
        <p:txBody>
          <a:bodyPr>
            <a:normAutofit/>
          </a:bodyPr>
          <a:lstStyle/>
          <a:p>
            <a:r>
              <a:rPr lang="en-US" dirty="0"/>
              <a:t>Bandwidth (</a:t>
            </a:r>
            <a:r>
              <a:rPr lang="en-IN" b="1" i="0" dirty="0">
                <a:solidFill>
                  <a:srgbClr val="273239"/>
                </a:solidFill>
                <a:effectLst/>
                <a:latin typeface="Nunito" pitchFamily="2" charset="0"/>
              </a:rPr>
              <a:t>in Hertz , in Bits per Seconds)</a:t>
            </a:r>
            <a:endParaRPr lang="en-US" dirty="0"/>
          </a:p>
          <a:p>
            <a:r>
              <a:rPr lang="en-US" dirty="0"/>
              <a:t>Latency (Delay) </a:t>
            </a:r>
          </a:p>
          <a:p>
            <a:r>
              <a:rPr lang="en-US" dirty="0"/>
              <a:t>Throughput</a:t>
            </a:r>
          </a:p>
          <a:p>
            <a:r>
              <a:rPr lang="en-US" dirty="0"/>
              <a:t>Jitter</a:t>
            </a:r>
            <a:endParaRPr lang="en-IN" dirty="0"/>
          </a:p>
        </p:txBody>
      </p:sp>
      <p:sp>
        <p:nvSpPr>
          <p:cNvPr id="4" name="Date Placeholder 3">
            <a:extLst>
              <a:ext uri="{FF2B5EF4-FFF2-40B4-BE49-F238E27FC236}">
                <a16:creationId xmlns:a16="http://schemas.microsoft.com/office/drawing/2014/main" id="{0FF2EBE4-43B5-7CB1-2179-2BE766E16D87}"/>
              </a:ext>
            </a:extLst>
          </p:cNvPr>
          <p:cNvSpPr>
            <a:spLocks noGrp="1"/>
          </p:cNvSpPr>
          <p:nvPr>
            <p:ph type="dt" sz="half" idx="10"/>
          </p:nvPr>
        </p:nvSpPr>
        <p:spPr/>
        <p:txBody>
          <a:bodyPr/>
          <a:lstStyle/>
          <a:p>
            <a:fld id="{F7A87731-D900-4B2A-9111-F600F360CD8B}" type="datetime1">
              <a:rPr lang="en-US" smtClean="0"/>
              <a:t>7/18/2023</a:t>
            </a:fld>
            <a:endParaRPr lang="en-US"/>
          </a:p>
        </p:txBody>
      </p:sp>
      <p:sp>
        <p:nvSpPr>
          <p:cNvPr id="5" name="Footer Placeholder 4">
            <a:extLst>
              <a:ext uri="{FF2B5EF4-FFF2-40B4-BE49-F238E27FC236}">
                <a16:creationId xmlns:a16="http://schemas.microsoft.com/office/drawing/2014/main" id="{C19DCA79-B306-5344-3DE5-EF4072F73A23}"/>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F3671E4D-2BB4-B56F-DBA8-E3C305464170}"/>
              </a:ext>
            </a:extLst>
          </p:cNvPr>
          <p:cNvSpPr>
            <a:spLocks noGrp="1"/>
          </p:cNvSpPr>
          <p:nvPr>
            <p:ph type="sldNum" sz="quarter" idx="12"/>
          </p:nvPr>
        </p:nvSpPr>
        <p:spPr/>
        <p:txBody>
          <a:bodyPr/>
          <a:lstStyle/>
          <a:p>
            <a:fld id="{1FAAE8C1-3892-4EF5-B7AC-0DE890FFBDC6}" type="slidenum">
              <a:rPr lang="en-US" smtClean="0"/>
              <a:t>30</a:t>
            </a:fld>
            <a:endParaRPr lang="en-US"/>
          </a:p>
        </p:txBody>
      </p:sp>
      <p:pic>
        <p:nvPicPr>
          <p:cNvPr id="7" name="Picture 6">
            <a:extLst>
              <a:ext uri="{FF2B5EF4-FFF2-40B4-BE49-F238E27FC236}">
                <a16:creationId xmlns:a16="http://schemas.microsoft.com/office/drawing/2014/main" id="{2102407E-976B-20D0-C4B2-B14E5AFC1F72}"/>
              </a:ext>
            </a:extLst>
          </p:cNvPr>
          <p:cNvPicPr>
            <a:picLocks noChangeAspect="1"/>
          </p:cNvPicPr>
          <p:nvPr/>
        </p:nvPicPr>
        <p:blipFill>
          <a:blip r:embed="rId2"/>
          <a:stretch>
            <a:fillRect/>
          </a:stretch>
        </p:blipFill>
        <p:spPr>
          <a:xfrm>
            <a:off x="2971800" y="2338948"/>
            <a:ext cx="6019800" cy="4130059"/>
          </a:xfrm>
          <a:prstGeom prst="rect">
            <a:avLst/>
          </a:prstGeom>
        </p:spPr>
      </p:pic>
    </p:spTree>
    <p:extLst>
      <p:ext uri="{BB962C8B-B14F-4D97-AF65-F5344CB8AC3E}">
        <p14:creationId xmlns:p14="http://schemas.microsoft.com/office/powerpoint/2010/main" val="503004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E6B6-8414-0D70-8C75-3CFEF0BED08D}"/>
              </a:ext>
            </a:extLst>
          </p:cNvPr>
          <p:cNvSpPr>
            <a:spLocks noGrp="1"/>
          </p:cNvSpPr>
          <p:nvPr>
            <p:ph type="title"/>
          </p:nvPr>
        </p:nvSpPr>
        <p:spPr/>
        <p:txBody>
          <a:bodyPr/>
          <a:lstStyle/>
          <a:p>
            <a:r>
              <a:rPr lang="en-IN" dirty="0"/>
              <a:t>Latency (Delay) </a:t>
            </a:r>
          </a:p>
        </p:txBody>
      </p:sp>
      <p:sp>
        <p:nvSpPr>
          <p:cNvPr id="3" name="Content Placeholder 2">
            <a:extLst>
              <a:ext uri="{FF2B5EF4-FFF2-40B4-BE49-F238E27FC236}">
                <a16:creationId xmlns:a16="http://schemas.microsoft.com/office/drawing/2014/main" id="{CEF9931B-7F9F-A3E4-8B1A-C9A660AF82A8}"/>
              </a:ext>
            </a:extLst>
          </p:cNvPr>
          <p:cNvSpPr>
            <a:spLocks noGrp="1"/>
          </p:cNvSpPr>
          <p:nvPr>
            <p:ph idx="1"/>
          </p:nvPr>
        </p:nvSpPr>
        <p:spPr/>
        <p:txBody>
          <a:bodyPr/>
          <a:lstStyle/>
          <a:p>
            <a:r>
              <a:rPr lang="en-US" dirty="0"/>
              <a:t>the </a:t>
            </a:r>
            <a:r>
              <a:rPr lang="en-US" b="1" dirty="0">
                <a:solidFill>
                  <a:srgbClr val="FF0000"/>
                </a:solidFill>
              </a:rPr>
              <a:t>total time taken for a complete message to arrive at the destination</a:t>
            </a:r>
            <a:r>
              <a:rPr lang="en-US" dirty="0"/>
              <a:t>, </a:t>
            </a:r>
          </a:p>
          <a:p>
            <a:r>
              <a:rPr lang="en-US" dirty="0"/>
              <a:t>starting with the time when the first bit of the message is sent out from the source and ending with the time when the last bit of the message is delivered at the destination. </a:t>
            </a:r>
          </a:p>
          <a:p>
            <a:endParaRPr lang="en-IN" dirty="0"/>
          </a:p>
        </p:txBody>
      </p:sp>
      <p:sp>
        <p:nvSpPr>
          <p:cNvPr id="4" name="Date Placeholder 3">
            <a:extLst>
              <a:ext uri="{FF2B5EF4-FFF2-40B4-BE49-F238E27FC236}">
                <a16:creationId xmlns:a16="http://schemas.microsoft.com/office/drawing/2014/main" id="{7A0620B7-9A77-BEB8-E0A6-6C2B7EE2441A}"/>
              </a:ext>
            </a:extLst>
          </p:cNvPr>
          <p:cNvSpPr>
            <a:spLocks noGrp="1"/>
          </p:cNvSpPr>
          <p:nvPr>
            <p:ph type="dt" sz="half" idx="10"/>
          </p:nvPr>
        </p:nvSpPr>
        <p:spPr/>
        <p:txBody>
          <a:bodyPr/>
          <a:lstStyle/>
          <a:p>
            <a:fld id="{F7A87731-D900-4B2A-9111-F600F360CD8B}" type="datetime1">
              <a:rPr lang="en-US" smtClean="0"/>
              <a:t>7/18/2023</a:t>
            </a:fld>
            <a:endParaRPr lang="en-US"/>
          </a:p>
        </p:txBody>
      </p:sp>
      <p:sp>
        <p:nvSpPr>
          <p:cNvPr id="5" name="Footer Placeholder 4">
            <a:extLst>
              <a:ext uri="{FF2B5EF4-FFF2-40B4-BE49-F238E27FC236}">
                <a16:creationId xmlns:a16="http://schemas.microsoft.com/office/drawing/2014/main" id="{00B95BBA-4356-EDB7-86EE-C730069DF678}"/>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DA0E3BB3-9D3C-5D5C-D18B-6262B94EA22D}"/>
              </a:ext>
            </a:extLst>
          </p:cNvPr>
          <p:cNvSpPr>
            <a:spLocks noGrp="1"/>
          </p:cNvSpPr>
          <p:nvPr>
            <p:ph type="sldNum" sz="quarter" idx="12"/>
          </p:nvPr>
        </p:nvSpPr>
        <p:spPr/>
        <p:txBody>
          <a:bodyPr/>
          <a:lstStyle/>
          <a:p>
            <a:fld id="{1FAAE8C1-3892-4EF5-B7AC-0DE890FFBDC6}" type="slidenum">
              <a:rPr lang="en-US" smtClean="0"/>
              <a:t>31</a:t>
            </a:fld>
            <a:endParaRPr lang="en-US"/>
          </a:p>
        </p:txBody>
      </p:sp>
    </p:spTree>
    <p:extLst>
      <p:ext uri="{BB962C8B-B14F-4D97-AF65-F5344CB8AC3E}">
        <p14:creationId xmlns:p14="http://schemas.microsoft.com/office/powerpoint/2010/main" val="2123077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D59EE-997A-C663-4792-24DD1CE2A1FD}"/>
              </a:ext>
            </a:extLst>
          </p:cNvPr>
          <p:cNvSpPr>
            <a:spLocks noGrp="1"/>
          </p:cNvSpPr>
          <p:nvPr>
            <p:ph type="title"/>
          </p:nvPr>
        </p:nvSpPr>
        <p:spPr/>
        <p:txBody>
          <a:bodyPr/>
          <a:lstStyle/>
          <a:p>
            <a:r>
              <a:rPr lang="en-IN" dirty="0"/>
              <a:t>JITTER</a:t>
            </a:r>
          </a:p>
        </p:txBody>
      </p:sp>
      <p:sp>
        <p:nvSpPr>
          <p:cNvPr id="3" name="Content Placeholder 2">
            <a:extLst>
              <a:ext uri="{FF2B5EF4-FFF2-40B4-BE49-F238E27FC236}">
                <a16:creationId xmlns:a16="http://schemas.microsoft.com/office/drawing/2014/main" id="{086BDD2F-53D5-1B06-74C4-30626031B194}"/>
              </a:ext>
            </a:extLst>
          </p:cNvPr>
          <p:cNvSpPr>
            <a:spLocks noGrp="1"/>
          </p:cNvSpPr>
          <p:nvPr>
            <p:ph idx="1"/>
          </p:nvPr>
        </p:nvSpPr>
        <p:spPr/>
        <p:txBody>
          <a:bodyPr/>
          <a:lstStyle/>
          <a:p>
            <a:r>
              <a:rPr lang="en-US" dirty="0"/>
              <a:t>jitter is a “packet delay variance”. </a:t>
            </a:r>
          </a:p>
          <a:p>
            <a:r>
              <a:rPr lang="en-US" dirty="0"/>
              <a:t>when </a:t>
            </a:r>
            <a:r>
              <a:rPr lang="en-US" b="1" dirty="0">
                <a:solidFill>
                  <a:srgbClr val="FF0000"/>
                </a:solidFill>
              </a:rPr>
              <a:t>different packets of data face different delays in a network </a:t>
            </a:r>
            <a:r>
              <a:rPr lang="en-US" dirty="0"/>
              <a:t>and the data at the receiver application is time-sensitive, </a:t>
            </a:r>
          </a:p>
          <a:p>
            <a:r>
              <a:rPr lang="en-US" dirty="0"/>
              <a:t>i.e. audio or video data. Jitter is measured in milliseconds(</a:t>
            </a:r>
            <a:r>
              <a:rPr lang="en-US" dirty="0" err="1"/>
              <a:t>ms</a:t>
            </a:r>
            <a:r>
              <a:rPr lang="en-US" dirty="0"/>
              <a:t>).</a:t>
            </a:r>
            <a:endParaRPr lang="en-IN" dirty="0"/>
          </a:p>
        </p:txBody>
      </p:sp>
      <p:sp>
        <p:nvSpPr>
          <p:cNvPr id="4" name="Date Placeholder 3">
            <a:extLst>
              <a:ext uri="{FF2B5EF4-FFF2-40B4-BE49-F238E27FC236}">
                <a16:creationId xmlns:a16="http://schemas.microsoft.com/office/drawing/2014/main" id="{91EDB1FB-9698-97F2-52D9-45733672AD6D}"/>
              </a:ext>
            </a:extLst>
          </p:cNvPr>
          <p:cNvSpPr>
            <a:spLocks noGrp="1"/>
          </p:cNvSpPr>
          <p:nvPr>
            <p:ph type="dt" sz="half" idx="10"/>
          </p:nvPr>
        </p:nvSpPr>
        <p:spPr/>
        <p:txBody>
          <a:bodyPr/>
          <a:lstStyle/>
          <a:p>
            <a:fld id="{F7A87731-D900-4B2A-9111-F600F360CD8B}" type="datetime1">
              <a:rPr lang="en-US" smtClean="0"/>
              <a:t>7/18/2023</a:t>
            </a:fld>
            <a:endParaRPr lang="en-US"/>
          </a:p>
        </p:txBody>
      </p:sp>
      <p:sp>
        <p:nvSpPr>
          <p:cNvPr id="5" name="Footer Placeholder 4">
            <a:extLst>
              <a:ext uri="{FF2B5EF4-FFF2-40B4-BE49-F238E27FC236}">
                <a16:creationId xmlns:a16="http://schemas.microsoft.com/office/drawing/2014/main" id="{749A22E0-7E0A-CABE-681F-98627007042F}"/>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EF2DB4A9-28F2-867B-E51E-200987C4CF0B}"/>
              </a:ext>
            </a:extLst>
          </p:cNvPr>
          <p:cNvSpPr>
            <a:spLocks noGrp="1"/>
          </p:cNvSpPr>
          <p:nvPr>
            <p:ph type="sldNum" sz="quarter" idx="12"/>
          </p:nvPr>
        </p:nvSpPr>
        <p:spPr/>
        <p:txBody>
          <a:bodyPr/>
          <a:lstStyle/>
          <a:p>
            <a:fld id="{1FAAE8C1-3892-4EF5-B7AC-0DE890FFBDC6}" type="slidenum">
              <a:rPr lang="en-US" smtClean="0"/>
              <a:t>32</a:t>
            </a:fld>
            <a:endParaRPr lang="en-US"/>
          </a:p>
        </p:txBody>
      </p:sp>
    </p:spTree>
    <p:extLst>
      <p:ext uri="{BB962C8B-B14F-4D97-AF65-F5344CB8AC3E}">
        <p14:creationId xmlns:p14="http://schemas.microsoft.com/office/powerpoint/2010/main" val="1964469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2C0C-0023-4DAD-997F-F48054FA7701}"/>
              </a:ext>
            </a:extLst>
          </p:cNvPr>
          <p:cNvSpPr>
            <a:spLocks noGrp="1"/>
          </p:cNvSpPr>
          <p:nvPr>
            <p:ph type="title"/>
          </p:nvPr>
        </p:nvSpPr>
        <p:spPr>
          <a:xfrm>
            <a:off x="457200" y="0"/>
            <a:ext cx="8229600" cy="731836"/>
          </a:xfrm>
        </p:spPr>
        <p:txBody>
          <a:bodyPr>
            <a:normAutofit fontScale="90000"/>
          </a:bodyPr>
          <a:lstStyle/>
          <a:p>
            <a:r>
              <a:rPr lang="en-US" dirty="0"/>
              <a:t>Performance</a:t>
            </a:r>
            <a:endParaRPr lang="en-IN" dirty="0"/>
          </a:p>
        </p:txBody>
      </p:sp>
      <p:sp>
        <p:nvSpPr>
          <p:cNvPr id="3" name="Content Placeholder 2">
            <a:extLst>
              <a:ext uri="{FF2B5EF4-FFF2-40B4-BE49-F238E27FC236}">
                <a16:creationId xmlns:a16="http://schemas.microsoft.com/office/drawing/2014/main" id="{1D627273-2B19-47B3-ABA2-EE20AD433530}"/>
              </a:ext>
            </a:extLst>
          </p:cNvPr>
          <p:cNvSpPr>
            <a:spLocks noGrp="1"/>
          </p:cNvSpPr>
          <p:nvPr>
            <p:ph idx="1"/>
          </p:nvPr>
        </p:nvSpPr>
        <p:spPr>
          <a:xfrm>
            <a:off x="462116" y="602238"/>
            <a:ext cx="8229600" cy="4525963"/>
          </a:xfrm>
        </p:spPr>
        <p:txBody>
          <a:bodyPr/>
          <a:lstStyle/>
          <a:p>
            <a:r>
              <a:rPr lang="en-US" dirty="0"/>
              <a:t>It is evaluated by two networking metrics:</a:t>
            </a:r>
          </a:p>
          <a:p>
            <a:pPr lvl="1"/>
            <a:r>
              <a:rPr lang="en-US" b="1" dirty="0">
                <a:solidFill>
                  <a:srgbClr val="E0328D"/>
                </a:solidFill>
              </a:rPr>
              <a:t>Throughput </a:t>
            </a:r>
            <a:r>
              <a:rPr lang="en-US" dirty="0"/>
              <a:t>: </a:t>
            </a:r>
            <a:r>
              <a:rPr lang="en-US" b="1" i="0" dirty="0">
                <a:solidFill>
                  <a:srgbClr val="202124"/>
                </a:solidFill>
                <a:effectLst/>
                <a:latin typeface="arial" panose="020B0604020202020204" pitchFamily="34" charset="0"/>
              </a:rPr>
              <a:t>how much data is</a:t>
            </a:r>
            <a:r>
              <a:rPr lang="en-US" b="0" i="0" dirty="0">
                <a:solidFill>
                  <a:srgbClr val="202124"/>
                </a:solidFill>
                <a:effectLst/>
                <a:latin typeface="arial" panose="020B0604020202020204" pitchFamily="34" charset="0"/>
              </a:rPr>
              <a:t> </a:t>
            </a:r>
            <a:r>
              <a:rPr lang="en-US" b="1" i="0" dirty="0">
                <a:solidFill>
                  <a:srgbClr val="7030A0"/>
                </a:solidFill>
                <a:effectLst/>
                <a:latin typeface="arial" panose="020B0604020202020204" pitchFamily="34" charset="0"/>
              </a:rPr>
              <a:t>successfully </a:t>
            </a:r>
            <a:r>
              <a:rPr lang="en-US" b="0" i="0" dirty="0">
                <a:solidFill>
                  <a:srgbClr val="202124"/>
                </a:solidFill>
                <a:effectLst/>
                <a:latin typeface="arial" panose="020B0604020202020204" pitchFamily="34" charset="0"/>
              </a:rPr>
              <a:t>transferred from source to destination</a:t>
            </a:r>
            <a:endParaRPr lang="en-US" dirty="0"/>
          </a:p>
          <a:p>
            <a:pPr lvl="1"/>
            <a:r>
              <a:rPr lang="en-US" b="1" dirty="0">
                <a:solidFill>
                  <a:srgbClr val="E0328D"/>
                </a:solidFill>
              </a:rPr>
              <a:t>Delay</a:t>
            </a:r>
            <a:r>
              <a:rPr lang="en-US" dirty="0"/>
              <a:t> : </a:t>
            </a:r>
            <a:r>
              <a:rPr lang="en-US" b="0" i="0" dirty="0">
                <a:solidFill>
                  <a:srgbClr val="3D3D4E"/>
                </a:solidFill>
                <a:effectLst/>
                <a:latin typeface="Droid Serif"/>
              </a:rPr>
              <a:t> the amount of time it takes for a packet to go from source device to destination device.</a:t>
            </a:r>
            <a:endParaRPr lang="en-IN" dirty="0"/>
          </a:p>
        </p:txBody>
      </p:sp>
      <p:sp>
        <p:nvSpPr>
          <p:cNvPr id="4" name="Date Placeholder 3">
            <a:extLst>
              <a:ext uri="{FF2B5EF4-FFF2-40B4-BE49-F238E27FC236}">
                <a16:creationId xmlns:a16="http://schemas.microsoft.com/office/drawing/2014/main" id="{CA9F9EDB-0DC3-449B-AA88-5D8B420D075B}"/>
              </a:ext>
            </a:extLst>
          </p:cNvPr>
          <p:cNvSpPr>
            <a:spLocks noGrp="1"/>
          </p:cNvSpPr>
          <p:nvPr>
            <p:ph type="dt" sz="half" idx="10"/>
          </p:nvPr>
        </p:nvSpPr>
        <p:spPr/>
        <p:txBody>
          <a:bodyPr/>
          <a:lstStyle/>
          <a:p>
            <a:fld id="{F7A87731-D900-4B2A-9111-F600F360CD8B}" type="datetime1">
              <a:rPr lang="en-US" smtClean="0"/>
              <a:t>7/18/2023</a:t>
            </a:fld>
            <a:endParaRPr lang="en-US" dirty="0"/>
          </a:p>
        </p:txBody>
      </p:sp>
      <p:sp>
        <p:nvSpPr>
          <p:cNvPr id="5" name="Footer Placeholder 4">
            <a:extLst>
              <a:ext uri="{FF2B5EF4-FFF2-40B4-BE49-F238E27FC236}">
                <a16:creationId xmlns:a16="http://schemas.microsoft.com/office/drawing/2014/main" id="{0F28EEE7-6D93-49BD-A33C-E9C9C55096CC}"/>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6D7D180B-14B7-4648-A8F5-16C8E313EECA}"/>
              </a:ext>
            </a:extLst>
          </p:cNvPr>
          <p:cNvSpPr>
            <a:spLocks noGrp="1"/>
          </p:cNvSpPr>
          <p:nvPr>
            <p:ph type="sldNum" sz="quarter" idx="12"/>
          </p:nvPr>
        </p:nvSpPr>
        <p:spPr/>
        <p:txBody>
          <a:bodyPr/>
          <a:lstStyle/>
          <a:p>
            <a:fld id="{1FAAE8C1-3892-4EF5-B7AC-0DE890FFBDC6}" type="slidenum">
              <a:rPr lang="en-US" smtClean="0"/>
              <a:t>33</a:t>
            </a:fld>
            <a:endParaRPr lang="en-US"/>
          </a:p>
        </p:txBody>
      </p:sp>
      <p:pic>
        <p:nvPicPr>
          <p:cNvPr id="2050" name="Picture 2">
            <a:extLst>
              <a:ext uri="{FF2B5EF4-FFF2-40B4-BE49-F238E27FC236}">
                <a16:creationId xmlns:a16="http://schemas.microsoft.com/office/drawing/2014/main" id="{B689B600-9BC2-4C49-893A-4A42A1CC22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968932"/>
            <a:ext cx="7696200" cy="16992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7D56689-0B3A-40B0-95F7-23DC007AA941}"/>
              </a:ext>
            </a:extLst>
          </p:cNvPr>
          <p:cNvSpPr txBox="1"/>
          <p:nvPr/>
        </p:nvSpPr>
        <p:spPr>
          <a:xfrm>
            <a:off x="0" y="4573405"/>
            <a:ext cx="8915400" cy="1569660"/>
          </a:xfrm>
          <a:prstGeom prst="rect">
            <a:avLst/>
          </a:prstGeom>
          <a:noFill/>
        </p:spPr>
        <p:txBody>
          <a:bodyPr wrap="square">
            <a:spAutoFit/>
          </a:bodyPr>
          <a:lstStyle/>
          <a:p>
            <a:pPr lvl="1"/>
            <a:r>
              <a:rPr lang="en-US" sz="2400" b="1" i="0" dirty="0">
                <a:solidFill>
                  <a:srgbClr val="E0328D"/>
                </a:solidFill>
                <a:effectLst/>
                <a:latin typeface="SourceSansPro"/>
              </a:rPr>
              <a:t>Bandwidth</a:t>
            </a:r>
            <a:r>
              <a:rPr lang="en-US" sz="2400" b="0" i="0" dirty="0">
                <a:solidFill>
                  <a:srgbClr val="111111"/>
                </a:solidFill>
                <a:effectLst/>
                <a:latin typeface="SourceSansPro"/>
              </a:rPr>
              <a:t> is a measure of </a:t>
            </a:r>
            <a:r>
              <a:rPr lang="en-US" sz="2400" b="1" i="0" dirty="0">
                <a:solidFill>
                  <a:srgbClr val="7030A0"/>
                </a:solidFill>
                <a:effectLst/>
                <a:latin typeface="SourceSansPro"/>
              </a:rPr>
              <a:t>how much information</a:t>
            </a:r>
            <a:r>
              <a:rPr lang="en-US" sz="2400" b="1" i="0" dirty="0">
                <a:solidFill>
                  <a:srgbClr val="E0328D"/>
                </a:solidFill>
                <a:effectLst/>
                <a:latin typeface="SourceSansPro"/>
              </a:rPr>
              <a:t> </a:t>
            </a:r>
            <a:r>
              <a:rPr lang="en-US" sz="2400" b="0" i="0" dirty="0">
                <a:solidFill>
                  <a:srgbClr val="111111"/>
                </a:solidFill>
                <a:effectLst/>
                <a:latin typeface="SourceSansPro"/>
              </a:rPr>
              <a:t>a network can transfer.</a:t>
            </a:r>
          </a:p>
          <a:p>
            <a:pPr lvl="1"/>
            <a:r>
              <a:rPr lang="en-US" sz="2400" b="0" i="0" dirty="0">
                <a:solidFill>
                  <a:srgbClr val="111111"/>
                </a:solidFill>
                <a:effectLst/>
                <a:latin typeface="SourceSansPro"/>
              </a:rPr>
              <a:t>Bandwidth is the data transfer capacity of a computer network in bits per second (Bps).</a:t>
            </a:r>
          </a:p>
        </p:txBody>
      </p:sp>
    </p:spTree>
    <p:extLst>
      <p:ext uri="{BB962C8B-B14F-4D97-AF65-F5344CB8AC3E}">
        <p14:creationId xmlns:p14="http://schemas.microsoft.com/office/powerpoint/2010/main" val="2897202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D9363-E1F1-D09B-709E-7795B2E8356F}"/>
              </a:ext>
            </a:extLst>
          </p:cNvPr>
          <p:cNvSpPr>
            <a:spLocks noGrp="1"/>
          </p:cNvSpPr>
          <p:nvPr>
            <p:ph type="title"/>
          </p:nvPr>
        </p:nvSpPr>
        <p:spPr/>
        <p:txBody>
          <a:bodyPr/>
          <a:lstStyle/>
          <a:p>
            <a:r>
              <a:rPr lang="en-IN" dirty="0"/>
              <a:t>What is Network Bandwidth?</a:t>
            </a:r>
          </a:p>
        </p:txBody>
      </p:sp>
      <p:sp>
        <p:nvSpPr>
          <p:cNvPr id="3" name="Content Placeholder 2">
            <a:extLst>
              <a:ext uri="{FF2B5EF4-FFF2-40B4-BE49-F238E27FC236}">
                <a16:creationId xmlns:a16="http://schemas.microsoft.com/office/drawing/2014/main" id="{10CCA32E-68C1-983C-5482-C7A2CCA16DAC}"/>
              </a:ext>
            </a:extLst>
          </p:cNvPr>
          <p:cNvSpPr>
            <a:spLocks noGrp="1"/>
          </p:cNvSpPr>
          <p:nvPr>
            <p:ph idx="1"/>
          </p:nvPr>
        </p:nvSpPr>
        <p:spPr/>
        <p:txBody>
          <a:bodyPr/>
          <a:lstStyle/>
          <a:p>
            <a:r>
              <a:rPr lang="en-US" dirty="0"/>
              <a:t>Bandwidth is the maximum amount of data that can be transmitted through a link, from a source to a destination. </a:t>
            </a:r>
          </a:p>
          <a:p>
            <a:r>
              <a:rPr lang="en-US" dirty="0"/>
              <a:t>It refers to the overall capacity of a network link</a:t>
            </a:r>
            <a:endParaRPr lang="en-IN" dirty="0"/>
          </a:p>
        </p:txBody>
      </p:sp>
      <p:sp>
        <p:nvSpPr>
          <p:cNvPr id="4" name="Date Placeholder 3">
            <a:extLst>
              <a:ext uri="{FF2B5EF4-FFF2-40B4-BE49-F238E27FC236}">
                <a16:creationId xmlns:a16="http://schemas.microsoft.com/office/drawing/2014/main" id="{E2DB66EA-EF3E-0BA1-1020-B4D7C74044F4}"/>
              </a:ext>
            </a:extLst>
          </p:cNvPr>
          <p:cNvSpPr>
            <a:spLocks noGrp="1"/>
          </p:cNvSpPr>
          <p:nvPr>
            <p:ph type="dt" sz="half" idx="10"/>
          </p:nvPr>
        </p:nvSpPr>
        <p:spPr/>
        <p:txBody>
          <a:bodyPr/>
          <a:lstStyle/>
          <a:p>
            <a:fld id="{F7A87731-D900-4B2A-9111-F600F360CD8B}" type="datetime1">
              <a:rPr lang="en-US" smtClean="0"/>
              <a:t>7/18/2023</a:t>
            </a:fld>
            <a:endParaRPr lang="en-US"/>
          </a:p>
        </p:txBody>
      </p:sp>
      <p:sp>
        <p:nvSpPr>
          <p:cNvPr id="5" name="Footer Placeholder 4">
            <a:extLst>
              <a:ext uri="{FF2B5EF4-FFF2-40B4-BE49-F238E27FC236}">
                <a16:creationId xmlns:a16="http://schemas.microsoft.com/office/drawing/2014/main" id="{DEC426FC-6344-E1EF-B5DD-2514D011F90F}"/>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F8C99766-08A9-D38E-21D2-C84E002F8C55}"/>
              </a:ext>
            </a:extLst>
          </p:cNvPr>
          <p:cNvSpPr>
            <a:spLocks noGrp="1"/>
          </p:cNvSpPr>
          <p:nvPr>
            <p:ph type="sldNum" sz="quarter" idx="12"/>
          </p:nvPr>
        </p:nvSpPr>
        <p:spPr/>
        <p:txBody>
          <a:bodyPr/>
          <a:lstStyle/>
          <a:p>
            <a:fld id="{1FAAE8C1-3892-4EF5-B7AC-0DE890FFBDC6}" type="slidenum">
              <a:rPr lang="en-US" smtClean="0"/>
              <a:t>34</a:t>
            </a:fld>
            <a:endParaRPr lang="en-US"/>
          </a:p>
        </p:txBody>
      </p:sp>
      <p:pic>
        <p:nvPicPr>
          <p:cNvPr id="7" name="Picture 6">
            <a:extLst>
              <a:ext uri="{FF2B5EF4-FFF2-40B4-BE49-F238E27FC236}">
                <a16:creationId xmlns:a16="http://schemas.microsoft.com/office/drawing/2014/main" id="{22319573-2502-6436-8A4B-1958FB05BF54}"/>
              </a:ext>
            </a:extLst>
          </p:cNvPr>
          <p:cNvPicPr>
            <a:picLocks noChangeAspect="1"/>
          </p:cNvPicPr>
          <p:nvPr/>
        </p:nvPicPr>
        <p:blipFill>
          <a:blip r:embed="rId2"/>
          <a:stretch>
            <a:fillRect/>
          </a:stretch>
        </p:blipFill>
        <p:spPr>
          <a:xfrm>
            <a:off x="742950" y="4114800"/>
            <a:ext cx="7658100" cy="2011363"/>
          </a:xfrm>
          <a:prstGeom prst="rect">
            <a:avLst/>
          </a:prstGeom>
        </p:spPr>
      </p:pic>
      <p:sp>
        <p:nvSpPr>
          <p:cNvPr id="9" name="TextBox 8">
            <a:extLst>
              <a:ext uri="{FF2B5EF4-FFF2-40B4-BE49-F238E27FC236}">
                <a16:creationId xmlns:a16="http://schemas.microsoft.com/office/drawing/2014/main" id="{7A221DC1-6D7F-D506-3FD7-E8FB0B81384C}"/>
              </a:ext>
            </a:extLst>
          </p:cNvPr>
          <p:cNvSpPr txBox="1"/>
          <p:nvPr/>
        </p:nvSpPr>
        <p:spPr>
          <a:xfrm>
            <a:off x="2286000" y="4191000"/>
            <a:ext cx="4572000" cy="646331"/>
          </a:xfrm>
          <a:prstGeom prst="rect">
            <a:avLst/>
          </a:prstGeom>
          <a:noFill/>
        </p:spPr>
        <p:txBody>
          <a:bodyPr wrap="square">
            <a:spAutoFit/>
          </a:bodyPr>
          <a:lstStyle/>
          <a:p>
            <a:r>
              <a:rPr lang="en-US" b="1" dirty="0">
                <a:solidFill>
                  <a:srgbClr val="FF0000"/>
                </a:solidFill>
              </a:rPr>
              <a:t>it has the overall capacity to transmit data at 400 Mbps. </a:t>
            </a:r>
            <a:endParaRPr lang="en-IN" b="1" dirty="0">
              <a:solidFill>
                <a:srgbClr val="FF0000"/>
              </a:solidFill>
            </a:endParaRPr>
          </a:p>
        </p:txBody>
      </p:sp>
    </p:spTree>
    <p:extLst>
      <p:ext uri="{BB962C8B-B14F-4D97-AF65-F5344CB8AC3E}">
        <p14:creationId xmlns:p14="http://schemas.microsoft.com/office/powerpoint/2010/main" val="3971354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22734-18A5-46B6-B3C2-A4CFCE242909}"/>
              </a:ext>
            </a:extLst>
          </p:cNvPr>
          <p:cNvSpPr>
            <a:spLocks noGrp="1"/>
          </p:cNvSpPr>
          <p:nvPr>
            <p:ph type="title"/>
          </p:nvPr>
        </p:nvSpPr>
        <p:spPr>
          <a:xfrm>
            <a:off x="457200" y="136525"/>
            <a:ext cx="8229600" cy="563562"/>
          </a:xfrm>
        </p:spPr>
        <p:txBody>
          <a:bodyPr>
            <a:normAutofit fontScale="90000"/>
          </a:bodyPr>
          <a:lstStyle/>
          <a:p>
            <a:r>
              <a:rPr lang="en-US" sz="4400" b="1" i="0" dirty="0">
                <a:solidFill>
                  <a:srgbClr val="E0328D"/>
                </a:solidFill>
                <a:effectLst/>
                <a:latin typeface="SourceSansPro"/>
              </a:rPr>
              <a:t>Bandwidth</a:t>
            </a:r>
            <a:endParaRPr lang="en-IN" dirty="0"/>
          </a:p>
        </p:txBody>
      </p:sp>
      <p:sp>
        <p:nvSpPr>
          <p:cNvPr id="3" name="Content Placeholder 2">
            <a:extLst>
              <a:ext uri="{FF2B5EF4-FFF2-40B4-BE49-F238E27FC236}">
                <a16:creationId xmlns:a16="http://schemas.microsoft.com/office/drawing/2014/main" id="{48098608-1399-4711-843E-5F7285CB7B77}"/>
              </a:ext>
            </a:extLst>
          </p:cNvPr>
          <p:cNvSpPr>
            <a:spLocks noGrp="1"/>
          </p:cNvSpPr>
          <p:nvPr>
            <p:ph idx="1"/>
          </p:nvPr>
        </p:nvSpPr>
        <p:spPr>
          <a:xfrm>
            <a:off x="304800" y="1066800"/>
            <a:ext cx="8763000" cy="4525963"/>
          </a:xfrm>
        </p:spPr>
        <p:txBody>
          <a:bodyPr>
            <a:normAutofit fontScale="77500" lnSpcReduction="20000"/>
          </a:bodyPr>
          <a:lstStyle/>
          <a:p>
            <a:r>
              <a:rPr lang="en-US" b="0" i="0" dirty="0">
                <a:solidFill>
                  <a:srgbClr val="050F34"/>
                </a:solidFill>
                <a:effectLst/>
                <a:latin typeface="Roboto" panose="02000000000000000000" pitchFamily="2" charset="0"/>
              </a:rPr>
              <a:t>It is measured in </a:t>
            </a:r>
            <a:r>
              <a:rPr lang="en-US" b="0" i="0" dirty="0">
                <a:solidFill>
                  <a:srgbClr val="E0328D"/>
                </a:solidFill>
                <a:effectLst/>
                <a:latin typeface="Roboto" panose="02000000000000000000" pitchFamily="2" charset="0"/>
              </a:rPr>
              <a:t>bits per second</a:t>
            </a:r>
            <a:r>
              <a:rPr lang="en-US" b="0" i="0" dirty="0">
                <a:solidFill>
                  <a:srgbClr val="050F34"/>
                </a:solidFill>
                <a:effectLst/>
                <a:latin typeface="Roboto" panose="02000000000000000000" pitchFamily="2" charset="0"/>
              </a:rPr>
              <a:t> and expressed as </a:t>
            </a:r>
            <a:r>
              <a:rPr lang="en-US" b="0" i="0" dirty="0">
                <a:solidFill>
                  <a:schemeClr val="accent6">
                    <a:lumMod val="75000"/>
                  </a:schemeClr>
                </a:solidFill>
                <a:effectLst/>
                <a:latin typeface="Roboto" panose="02000000000000000000" pitchFamily="2" charset="0"/>
              </a:rPr>
              <a:t>bps</a:t>
            </a:r>
          </a:p>
          <a:p>
            <a:endParaRPr lang="en-US" b="0" i="0" dirty="0">
              <a:solidFill>
                <a:schemeClr val="accent6">
                  <a:lumMod val="75000"/>
                </a:schemeClr>
              </a:solidFill>
              <a:effectLst/>
              <a:latin typeface="Roboto" panose="02000000000000000000" pitchFamily="2" charset="0"/>
            </a:endParaRPr>
          </a:p>
          <a:p>
            <a:pPr lvl="1"/>
            <a:r>
              <a:rPr lang="en-US" dirty="0">
                <a:solidFill>
                  <a:srgbClr val="050F34"/>
                </a:solidFill>
                <a:latin typeface="Roboto" panose="02000000000000000000" pitchFamily="2" charset="0"/>
              </a:rPr>
              <a:t>Kbps (</a:t>
            </a:r>
            <a:r>
              <a:rPr lang="en-IN" dirty="0">
                <a:solidFill>
                  <a:srgbClr val="050F34"/>
                </a:solidFill>
                <a:latin typeface="Roboto" panose="02000000000000000000" pitchFamily="2" charset="0"/>
              </a:rPr>
              <a:t>kilobits per second</a:t>
            </a:r>
            <a:r>
              <a:rPr lang="en-US" dirty="0">
                <a:solidFill>
                  <a:srgbClr val="050F34"/>
                </a:solidFill>
                <a:latin typeface="Roboto" panose="02000000000000000000" pitchFamily="2" charset="0"/>
              </a:rPr>
              <a:t>)</a:t>
            </a:r>
          </a:p>
          <a:p>
            <a:pPr lvl="1"/>
            <a:r>
              <a:rPr lang="en-US" b="0" i="0" dirty="0">
                <a:solidFill>
                  <a:srgbClr val="050F34"/>
                </a:solidFill>
                <a:effectLst/>
                <a:latin typeface="Roboto" panose="02000000000000000000" pitchFamily="2" charset="0"/>
              </a:rPr>
              <a:t>Mbps (megabits per second) </a:t>
            </a:r>
          </a:p>
          <a:p>
            <a:pPr lvl="1"/>
            <a:r>
              <a:rPr lang="en-US" b="0" i="0" dirty="0">
                <a:solidFill>
                  <a:srgbClr val="050F34"/>
                </a:solidFill>
                <a:effectLst/>
                <a:latin typeface="Roboto" panose="02000000000000000000" pitchFamily="2" charset="0"/>
              </a:rPr>
              <a:t>Gbps (gigabits per second) </a:t>
            </a:r>
          </a:p>
          <a:p>
            <a:pPr lvl="1"/>
            <a:r>
              <a:rPr lang="en-US" b="0" i="0" dirty="0" err="1">
                <a:solidFill>
                  <a:srgbClr val="050F34"/>
                </a:solidFill>
                <a:effectLst/>
                <a:latin typeface="Roboto" panose="02000000000000000000" pitchFamily="2" charset="0"/>
              </a:rPr>
              <a:t>Tbps</a:t>
            </a:r>
            <a:r>
              <a:rPr lang="en-US" b="0" i="0" dirty="0">
                <a:solidFill>
                  <a:srgbClr val="050F34"/>
                </a:solidFill>
                <a:effectLst/>
                <a:latin typeface="Roboto" panose="02000000000000000000" pitchFamily="2" charset="0"/>
              </a:rPr>
              <a:t> (terabits per second).</a:t>
            </a:r>
          </a:p>
          <a:p>
            <a:pPr marL="457200" lvl="1" indent="0">
              <a:buNone/>
            </a:pPr>
            <a:endParaRPr lang="en-US" b="0" i="0" dirty="0">
              <a:solidFill>
                <a:srgbClr val="444444"/>
              </a:solidFill>
              <a:effectLst/>
              <a:latin typeface="Montserrat"/>
            </a:endParaRPr>
          </a:p>
          <a:p>
            <a:r>
              <a:rPr lang="en-US" b="0" i="0" u="none" strike="noStrike" dirty="0">
                <a:solidFill>
                  <a:srgbClr val="0645AD"/>
                </a:solidFill>
                <a:effectLst/>
                <a:latin typeface="Arial" panose="020B0604020202020204" pitchFamily="34" charset="0"/>
              </a:rPr>
              <a:t>kilo</a:t>
            </a:r>
            <a:r>
              <a:rPr lang="en-US" b="0" i="0" dirty="0">
                <a:solidFill>
                  <a:srgbClr val="202122"/>
                </a:solidFill>
                <a:effectLst/>
                <a:latin typeface="Arial" panose="020B0604020202020204" pitchFamily="34" charset="0"/>
              </a:rPr>
              <a:t> (1 kbit/s =1,000 bit/s), </a:t>
            </a:r>
          </a:p>
          <a:p>
            <a:r>
              <a:rPr lang="en-US" b="0" i="0" u="none" strike="noStrike" dirty="0">
                <a:solidFill>
                  <a:srgbClr val="0645AD"/>
                </a:solidFill>
                <a:effectLst/>
                <a:latin typeface="Arial" panose="020B0604020202020204" pitchFamily="34" charset="0"/>
              </a:rPr>
              <a:t>mega</a:t>
            </a:r>
            <a:r>
              <a:rPr lang="en-US" b="0" i="0" dirty="0">
                <a:solidFill>
                  <a:srgbClr val="202122"/>
                </a:solidFill>
                <a:effectLst/>
                <a:latin typeface="Arial" panose="020B0604020202020204" pitchFamily="34" charset="0"/>
              </a:rPr>
              <a:t> (1 Mbit/s =1,000 kbit/s), </a:t>
            </a:r>
          </a:p>
          <a:p>
            <a:r>
              <a:rPr lang="en-US" b="0" i="0" u="none" strike="noStrike" dirty="0">
                <a:solidFill>
                  <a:srgbClr val="0645AD"/>
                </a:solidFill>
                <a:effectLst/>
                <a:latin typeface="Arial" panose="020B0604020202020204" pitchFamily="34" charset="0"/>
              </a:rPr>
              <a:t>giga</a:t>
            </a:r>
            <a:r>
              <a:rPr lang="en-US" b="0" i="0" dirty="0">
                <a:solidFill>
                  <a:srgbClr val="202122"/>
                </a:solidFill>
                <a:effectLst/>
                <a:latin typeface="Arial" panose="020B0604020202020204" pitchFamily="34" charset="0"/>
              </a:rPr>
              <a:t> (1 Gbit/s = 1,000 Mbit/s)</a:t>
            </a:r>
          </a:p>
          <a:p>
            <a:r>
              <a:rPr lang="en-US" b="0" i="0" u="none" strike="noStrike" dirty="0">
                <a:solidFill>
                  <a:srgbClr val="0645AD"/>
                </a:solidFill>
                <a:effectLst/>
                <a:latin typeface="Arial" panose="020B0604020202020204" pitchFamily="34" charset="0"/>
              </a:rPr>
              <a:t>tera</a:t>
            </a:r>
            <a:r>
              <a:rPr lang="en-US" b="0" i="0" dirty="0">
                <a:solidFill>
                  <a:srgbClr val="202122"/>
                </a:solidFill>
                <a:effectLst/>
                <a:latin typeface="Arial" panose="020B0604020202020204" pitchFamily="34" charset="0"/>
              </a:rPr>
              <a:t> (1 Tbit/s = 1,000 Gbit/s)</a:t>
            </a:r>
            <a:endParaRPr lang="en-US" b="0" i="0" dirty="0">
              <a:solidFill>
                <a:srgbClr val="444444"/>
              </a:solidFill>
              <a:effectLst/>
              <a:latin typeface="Montserrat"/>
            </a:endParaRPr>
          </a:p>
          <a:p>
            <a:endParaRPr lang="en-IN" dirty="0"/>
          </a:p>
        </p:txBody>
      </p:sp>
      <p:sp>
        <p:nvSpPr>
          <p:cNvPr id="4" name="Date Placeholder 3">
            <a:extLst>
              <a:ext uri="{FF2B5EF4-FFF2-40B4-BE49-F238E27FC236}">
                <a16:creationId xmlns:a16="http://schemas.microsoft.com/office/drawing/2014/main" id="{C05D5155-C988-45BB-ACD7-7D3D8B49C8B2}"/>
              </a:ext>
            </a:extLst>
          </p:cNvPr>
          <p:cNvSpPr>
            <a:spLocks noGrp="1"/>
          </p:cNvSpPr>
          <p:nvPr>
            <p:ph type="dt" sz="half" idx="10"/>
          </p:nvPr>
        </p:nvSpPr>
        <p:spPr/>
        <p:txBody>
          <a:bodyPr/>
          <a:lstStyle/>
          <a:p>
            <a:fld id="{F7A87731-D900-4B2A-9111-F600F360CD8B}" type="datetime1">
              <a:rPr lang="en-US" smtClean="0"/>
              <a:t>7/18/2023</a:t>
            </a:fld>
            <a:endParaRPr lang="en-US"/>
          </a:p>
        </p:txBody>
      </p:sp>
      <p:sp>
        <p:nvSpPr>
          <p:cNvPr id="5" name="Footer Placeholder 4">
            <a:extLst>
              <a:ext uri="{FF2B5EF4-FFF2-40B4-BE49-F238E27FC236}">
                <a16:creationId xmlns:a16="http://schemas.microsoft.com/office/drawing/2014/main" id="{DC58B920-8C68-4716-A993-C8720565A092}"/>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D17D159F-B998-4ECF-B181-13209EDE99F4}"/>
              </a:ext>
            </a:extLst>
          </p:cNvPr>
          <p:cNvSpPr>
            <a:spLocks noGrp="1"/>
          </p:cNvSpPr>
          <p:nvPr>
            <p:ph type="sldNum" sz="quarter" idx="12"/>
          </p:nvPr>
        </p:nvSpPr>
        <p:spPr/>
        <p:txBody>
          <a:bodyPr/>
          <a:lstStyle/>
          <a:p>
            <a:fld id="{1FAAE8C1-3892-4EF5-B7AC-0DE890FFBDC6}" type="slidenum">
              <a:rPr lang="en-US" smtClean="0"/>
              <a:t>35</a:t>
            </a:fld>
            <a:endParaRPr lang="en-US"/>
          </a:p>
        </p:txBody>
      </p:sp>
    </p:spTree>
    <p:extLst>
      <p:ext uri="{BB962C8B-B14F-4D97-AF65-F5344CB8AC3E}">
        <p14:creationId xmlns:p14="http://schemas.microsoft.com/office/powerpoint/2010/main" val="6611105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D534B-B305-406D-8EC3-25D89F594721}"/>
              </a:ext>
            </a:extLst>
          </p:cNvPr>
          <p:cNvSpPr>
            <a:spLocks noGrp="1"/>
          </p:cNvSpPr>
          <p:nvPr>
            <p:ph type="title"/>
          </p:nvPr>
        </p:nvSpPr>
        <p:spPr/>
        <p:txBody>
          <a:bodyPr>
            <a:normAutofit fontScale="90000"/>
          </a:bodyPr>
          <a:lstStyle/>
          <a:p>
            <a:r>
              <a:rPr lang="en-US" b="1" i="0" dirty="0">
                <a:solidFill>
                  <a:srgbClr val="34444C"/>
                </a:solidFill>
                <a:effectLst/>
                <a:latin typeface="Jost"/>
              </a:rPr>
              <a:t>How to Convert Bits and Bytes</a:t>
            </a:r>
            <a:br>
              <a:rPr lang="en-US" b="1" i="0" dirty="0">
                <a:solidFill>
                  <a:srgbClr val="34444C"/>
                </a:solidFill>
                <a:effectLst/>
                <a:latin typeface="Jost"/>
              </a:rPr>
            </a:br>
            <a:endParaRPr lang="en-IN" dirty="0"/>
          </a:p>
        </p:txBody>
      </p:sp>
      <p:sp>
        <p:nvSpPr>
          <p:cNvPr id="3" name="Content Placeholder 2">
            <a:extLst>
              <a:ext uri="{FF2B5EF4-FFF2-40B4-BE49-F238E27FC236}">
                <a16:creationId xmlns:a16="http://schemas.microsoft.com/office/drawing/2014/main" id="{5A0946DF-99A0-49E0-86FA-7588EE909C8A}"/>
              </a:ext>
            </a:extLst>
          </p:cNvPr>
          <p:cNvSpPr>
            <a:spLocks noGrp="1"/>
          </p:cNvSpPr>
          <p:nvPr>
            <p:ph idx="1"/>
          </p:nvPr>
        </p:nvSpPr>
        <p:spPr>
          <a:xfrm>
            <a:off x="304800" y="990600"/>
            <a:ext cx="8229600" cy="4525963"/>
          </a:xfrm>
        </p:spPr>
        <p:txBody>
          <a:bodyPr/>
          <a:lstStyle/>
          <a:p>
            <a:pPr algn="l">
              <a:buFont typeface="Arial" panose="020B0604020202020204" pitchFamily="34" charset="0"/>
              <a:buChar char="•"/>
            </a:pPr>
            <a:r>
              <a:rPr lang="en-IN" b="0" i="0" dirty="0">
                <a:solidFill>
                  <a:srgbClr val="242729"/>
                </a:solidFill>
                <a:effectLst/>
                <a:latin typeface="Jost"/>
              </a:rPr>
              <a:t>8 bits = 1 byte</a:t>
            </a:r>
          </a:p>
          <a:p>
            <a:pPr algn="l">
              <a:buFont typeface="Arial" panose="020B0604020202020204" pitchFamily="34" charset="0"/>
              <a:buChar char="•"/>
            </a:pPr>
            <a:r>
              <a:rPr lang="en-IN" b="0" i="0" dirty="0">
                <a:solidFill>
                  <a:srgbClr val="242729"/>
                </a:solidFill>
                <a:effectLst/>
                <a:latin typeface="Jost"/>
              </a:rPr>
              <a:t>1,024 bytes = 1 kilobyte</a:t>
            </a:r>
          </a:p>
          <a:p>
            <a:pPr algn="l">
              <a:buFont typeface="Arial" panose="020B0604020202020204" pitchFamily="34" charset="0"/>
              <a:buChar char="•"/>
            </a:pPr>
            <a:r>
              <a:rPr lang="en-IN" b="0" i="0" dirty="0">
                <a:solidFill>
                  <a:srgbClr val="242729"/>
                </a:solidFill>
                <a:effectLst/>
                <a:latin typeface="Jost"/>
              </a:rPr>
              <a:t>1,024 kilobytes = 1 megabyte</a:t>
            </a:r>
          </a:p>
          <a:p>
            <a:pPr algn="l">
              <a:buFont typeface="Arial" panose="020B0604020202020204" pitchFamily="34" charset="0"/>
              <a:buChar char="•"/>
            </a:pPr>
            <a:r>
              <a:rPr lang="en-IN" b="0" i="0" dirty="0">
                <a:solidFill>
                  <a:srgbClr val="242729"/>
                </a:solidFill>
                <a:effectLst/>
                <a:latin typeface="Jost"/>
              </a:rPr>
              <a:t>1,024 megabytes = 1 gigabyte</a:t>
            </a:r>
          </a:p>
          <a:p>
            <a:pPr algn="l">
              <a:buFont typeface="Arial" panose="020B0604020202020204" pitchFamily="34" charset="0"/>
              <a:buChar char="•"/>
            </a:pPr>
            <a:r>
              <a:rPr lang="en-IN" b="0" i="0" dirty="0">
                <a:solidFill>
                  <a:srgbClr val="242729"/>
                </a:solidFill>
                <a:effectLst/>
                <a:latin typeface="Jost"/>
              </a:rPr>
              <a:t>1,024 gigabytes = 1 terabyte</a:t>
            </a:r>
          </a:p>
          <a:p>
            <a:endParaRPr lang="en-IN" dirty="0"/>
          </a:p>
        </p:txBody>
      </p:sp>
      <p:sp>
        <p:nvSpPr>
          <p:cNvPr id="4" name="Date Placeholder 3">
            <a:extLst>
              <a:ext uri="{FF2B5EF4-FFF2-40B4-BE49-F238E27FC236}">
                <a16:creationId xmlns:a16="http://schemas.microsoft.com/office/drawing/2014/main" id="{FEC5D91C-2688-43AB-BDB3-DBE320025C31}"/>
              </a:ext>
            </a:extLst>
          </p:cNvPr>
          <p:cNvSpPr>
            <a:spLocks noGrp="1"/>
          </p:cNvSpPr>
          <p:nvPr>
            <p:ph type="dt" sz="half" idx="10"/>
          </p:nvPr>
        </p:nvSpPr>
        <p:spPr/>
        <p:txBody>
          <a:bodyPr/>
          <a:lstStyle/>
          <a:p>
            <a:fld id="{F7A87731-D900-4B2A-9111-F600F360CD8B}" type="datetime1">
              <a:rPr lang="en-US" smtClean="0"/>
              <a:t>7/18/2023</a:t>
            </a:fld>
            <a:endParaRPr lang="en-US"/>
          </a:p>
        </p:txBody>
      </p:sp>
      <p:sp>
        <p:nvSpPr>
          <p:cNvPr id="5" name="Footer Placeholder 4">
            <a:extLst>
              <a:ext uri="{FF2B5EF4-FFF2-40B4-BE49-F238E27FC236}">
                <a16:creationId xmlns:a16="http://schemas.microsoft.com/office/drawing/2014/main" id="{63333388-C58B-45B1-8211-05D0EDB9E355}"/>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B8A4E36C-0731-44C2-86A4-E83D7A18B610}"/>
              </a:ext>
            </a:extLst>
          </p:cNvPr>
          <p:cNvSpPr>
            <a:spLocks noGrp="1"/>
          </p:cNvSpPr>
          <p:nvPr>
            <p:ph type="sldNum" sz="quarter" idx="12"/>
          </p:nvPr>
        </p:nvSpPr>
        <p:spPr/>
        <p:txBody>
          <a:bodyPr/>
          <a:lstStyle/>
          <a:p>
            <a:fld id="{1FAAE8C1-3892-4EF5-B7AC-0DE890FFBDC6}" type="slidenum">
              <a:rPr lang="en-US" smtClean="0"/>
              <a:t>36</a:t>
            </a:fld>
            <a:endParaRPr lang="en-US"/>
          </a:p>
        </p:txBody>
      </p:sp>
    </p:spTree>
    <p:extLst>
      <p:ext uri="{BB962C8B-B14F-4D97-AF65-F5344CB8AC3E}">
        <p14:creationId xmlns:p14="http://schemas.microsoft.com/office/powerpoint/2010/main" val="606597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C469F-65E5-4A0D-B640-03126AD1EA40}"/>
              </a:ext>
            </a:extLst>
          </p:cNvPr>
          <p:cNvSpPr>
            <a:spLocks noGrp="1"/>
          </p:cNvSpPr>
          <p:nvPr>
            <p:ph type="title"/>
          </p:nvPr>
        </p:nvSpPr>
        <p:spPr>
          <a:xfrm>
            <a:off x="437535" y="136525"/>
            <a:ext cx="8229600" cy="884238"/>
          </a:xfrm>
        </p:spPr>
        <p:txBody>
          <a:bodyPr/>
          <a:lstStyle/>
          <a:p>
            <a:r>
              <a:rPr lang="en-US" dirty="0">
                <a:solidFill>
                  <a:srgbClr val="242729"/>
                </a:solidFill>
                <a:latin typeface="Jost"/>
              </a:rPr>
              <a:t>example</a:t>
            </a:r>
            <a:endParaRPr lang="en-IN" dirty="0"/>
          </a:p>
        </p:txBody>
      </p:sp>
      <p:sp>
        <p:nvSpPr>
          <p:cNvPr id="3" name="Content Placeholder 2">
            <a:extLst>
              <a:ext uri="{FF2B5EF4-FFF2-40B4-BE49-F238E27FC236}">
                <a16:creationId xmlns:a16="http://schemas.microsoft.com/office/drawing/2014/main" id="{F203E148-BB37-4833-A66D-DA812F16CDA1}"/>
              </a:ext>
            </a:extLst>
          </p:cNvPr>
          <p:cNvSpPr>
            <a:spLocks noGrp="1"/>
          </p:cNvSpPr>
          <p:nvPr>
            <p:ph idx="1"/>
          </p:nvPr>
        </p:nvSpPr>
        <p:spPr>
          <a:xfrm>
            <a:off x="437535" y="1020763"/>
            <a:ext cx="8229600" cy="4525963"/>
          </a:xfrm>
        </p:spPr>
        <p:txBody>
          <a:bodyPr/>
          <a:lstStyle/>
          <a:p>
            <a:pPr marL="0" indent="0">
              <a:buNone/>
            </a:pPr>
            <a:r>
              <a:rPr lang="en-US" b="0" i="0" dirty="0">
                <a:solidFill>
                  <a:srgbClr val="242729"/>
                </a:solidFill>
                <a:effectLst/>
                <a:latin typeface="Jost"/>
              </a:rPr>
              <a:t>To convert 5 kilobytes into bits, </a:t>
            </a:r>
          </a:p>
          <a:p>
            <a:r>
              <a:rPr lang="en-US" dirty="0">
                <a:solidFill>
                  <a:srgbClr val="242729"/>
                </a:solidFill>
                <a:latin typeface="Jost"/>
              </a:rPr>
              <a:t>Step 1 : u</a:t>
            </a:r>
            <a:r>
              <a:rPr lang="en-US" b="0" i="0" dirty="0">
                <a:solidFill>
                  <a:srgbClr val="242729"/>
                </a:solidFill>
                <a:effectLst/>
                <a:latin typeface="Jost"/>
              </a:rPr>
              <a:t>se the second conversion to get 5,120 bytes (1,024 X 5) and </a:t>
            </a:r>
          </a:p>
          <a:p>
            <a:r>
              <a:rPr lang="en-US" dirty="0">
                <a:solidFill>
                  <a:srgbClr val="242729"/>
                </a:solidFill>
                <a:latin typeface="Jost"/>
              </a:rPr>
              <a:t>Step 2 : </a:t>
            </a:r>
            <a:r>
              <a:rPr lang="en-US" b="0" i="0" dirty="0">
                <a:solidFill>
                  <a:srgbClr val="242729"/>
                </a:solidFill>
                <a:effectLst/>
                <a:latin typeface="Jost"/>
              </a:rPr>
              <a:t>then the first to get 40,960 bits </a:t>
            </a:r>
          </a:p>
          <a:p>
            <a:pPr marL="0" indent="0">
              <a:buNone/>
            </a:pPr>
            <a:r>
              <a:rPr lang="en-US" dirty="0">
                <a:solidFill>
                  <a:srgbClr val="242729"/>
                </a:solidFill>
                <a:latin typeface="Jost"/>
              </a:rPr>
              <a:t>    </a:t>
            </a:r>
            <a:r>
              <a:rPr lang="en-US" b="0" i="0" dirty="0">
                <a:solidFill>
                  <a:srgbClr val="242729"/>
                </a:solidFill>
                <a:effectLst/>
                <a:latin typeface="Jost"/>
              </a:rPr>
              <a:t>(5,120 X 8).</a:t>
            </a:r>
            <a:endParaRPr lang="en-IN" dirty="0"/>
          </a:p>
        </p:txBody>
      </p:sp>
      <p:sp>
        <p:nvSpPr>
          <p:cNvPr id="4" name="Date Placeholder 3">
            <a:extLst>
              <a:ext uri="{FF2B5EF4-FFF2-40B4-BE49-F238E27FC236}">
                <a16:creationId xmlns:a16="http://schemas.microsoft.com/office/drawing/2014/main" id="{DA2EA7A9-1BA3-444F-B71A-8F0E1AA5A78D}"/>
              </a:ext>
            </a:extLst>
          </p:cNvPr>
          <p:cNvSpPr>
            <a:spLocks noGrp="1"/>
          </p:cNvSpPr>
          <p:nvPr>
            <p:ph type="dt" sz="half" idx="10"/>
          </p:nvPr>
        </p:nvSpPr>
        <p:spPr/>
        <p:txBody>
          <a:bodyPr/>
          <a:lstStyle/>
          <a:p>
            <a:fld id="{F7A87731-D900-4B2A-9111-F600F360CD8B}" type="datetime1">
              <a:rPr lang="en-US" smtClean="0"/>
              <a:t>7/18/2023</a:t>
            </a:fld>
            <a:endParaRPr lang="en-US" dirty="0"/>
          </a:p>
        </p:txBody>
      </p:sp>
      <p:sp>
        <p:nvSpPr>
          <p:cNvPr id="5" name="Footer Placeholder 4">
            <a:extLst>
              <a:ext uri="{FF2B5EF4-FFF2-40B4-BE49-F238E27FC236}">
                <a16:creationId xmlns:a16="http://schemas.microsoft.com/office/drawing/2014/main" id="{A25DD404-9EE0-4CC3-852B-4FC59574D6E1}"/>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B35A4C75-FBEC-4A90-A80A-2EB0C436277D}"/>
              </a:ext>
            </a:extLst>
          </p:cNvPr>
          <p:cNvSpPr>
            <a:spLocks noGrp="1"/>
          </p:cNvSpPr>
          <p:nvPr>
            <p:ph type="sldNum" sz="quarter" idx="12"/>
          </p:nvPr>
        </p:nvSpPr>
        <p:spPr/>
        <p:txBody>
          <a:bodyPr/>
          <a:lstStyle/>
          <a:p>
            <a:fld id="{1FAAE8C1-3892-4EF5-B7AC-0DE890FFBDC6}" type="slidenum">
              <a:rPr lang="en-US" smtClean="0"/>
              <a:t>37</a:t>
            </a:fld>
            <a:endParaRPr lang="en-US"/>
          </a:p>
        </p:txBody>
      </p:sp>
    </p:spTree>
    <p:extLst>
      <p:ext uri="{BB962C8B-B14F-4D97-AF65-F5344CB8AC3E}">
        <p14:creationId xmlns:p14="http://schemas.microsoft.com/office/powerpoint/2010/main" val="739159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F5288-7EFA-48BA-858D-084FE2F8F674}"/>
              </a:ext>
            </a:extLst>
          </p:cNvPr>
          <p:cNvSpPr>
            <a:spLocks noGrp="1"/>
          </p:cNvSpPr>
          <p:nvPr>
            <p:ph type="title"/>
          </p:nvPr>
        </p:nvSpPr>
        <p:spPr/>
        <p:txBody>
          <a:bodyPr/>
          <a:lstStyle/>
          <a:p>
            <a:r>
              <a:rPr lang="en-US" b="1" dirty="0">
                <a:solidFill>
                  <a:srgbClr val="273239"/>
                </a:solidFill>
                <a:latin typeface="urw-din"/>
              </a:rPr>
              <a:t>Reliability</a:t>
            </a:r>
            <a:endParaRPr lang="en-IN" dirty="0"/>
          </a:p>
        </p:txBody>
      </p:sp>
      <p:sp>
        <p:nvSpPr>
          <p:cNvPr id="3" name="Content Placeholder 2">
            <a:extLst>
              <a:ext uri="{FF2B5EF4-FFF2-40B4-BE49-F238E27FC236}">
                <a16:creationId xmlns:a16="http://schemas.microsoft.com/office/drawing/2014/main" id="{C7303D24-B7C6-4361-A25B-ADF581827051}"/>
              </a:ext>
            </a:extLst>
          </p:cNvPr>
          <p:cNvSpPr>
            <a:spLocks noGrp="1"/>
          </p:cNvSpPr>
          <p:nvPr>
            <p:ph idx="1"/>
          </p:nvPr>
        </p:nvSpPr>
        <p:spPr/>
        <p:txBody>
          <a:bodyPr/>
          <a:lstStyle/>
          <a:p>
            <a:pPr marL="0" indent="0" algn="l" fontAlgn="base">
              <a:buNone/>
            </a:pPr>
            <a:r>
              <a:rPr lang="en-US" b="0" i="0" dirty="0">
                <a:solidFill>
                  <a:srgbClr val="273239"/>
                </a:solidFill>
                <a:effectLst/>
                <a:latin typeface="urw-din"/>
              </a:rPr>
              <a:t>It is measured in terms of </a:t>
            </a:r>
          </a:p>
          <a:p>
            <a:pPr lvl="1" fontAlgn="base">
              <a:buFont typeface="Arial" panose="020B0604020202020204" pitchFamily="34" charset="0"/>
              <a:buChar char="•"/>
            </a:pPr>
            <a:r>
              <a:rPr lang="en-US" b="0" i="0" dirty="0">
                <a:solidFill>
                  <a:srgbClr val="273239"/>
                </a:solidFill>
                <a:effectLst/>
                <a:latin typeface="urw-din"/>
              </a:rPr>
              <a:t>Frequency of failure </a:t>
            </a:r>
          </a:p>
          <a:p>
            <a:pPr lvl="1" fontAlgn="base">
              <a:buFont typeface="Arial" panose="020B0604020202020204" pitchFamily="34" charset="0"/>
              <a:buChar char="•"/>
            </a:pPr>
            <a:r>
              <a:rPr lang="en-US" b="0" i="0" dirty="0">
                <a:solidFill>
                  <a:srgbClr val="273239"/>
                </a:solidFill>
                <a:effectLst/>
                <a:latin typeface="urw-din"/>
              </a:rPr>
              <a:t>Recovery from failures </a:t>
            </a:r>
          </a:p>
          <a:p>
            <a:pPr lvl="1" fontAlgn="base">
              <a:buFont typeface="Arial" panose="020B0604020202020204" pitchFamily="34" charset="0"/>
              <a:buChar char="•"/>
            </a:pPr>
            <a:r>
              <a:rPr lang="en-US" b="0" i="0" dirty="0">
                <a:solidFill>
                  <a:srgbClr val="273239"/>
                </a:solidFill>
                <a:effectLst/>
                <a:latin typeface="urw-din"/>
              </a:rPr>
              <a:t>Robustness during catastrophe </a:t>
            </a:r>
          </a:p>
        </p:txBody>
      </p:sp>
      <p:sp>
        <p:nvSpPr>
          <p:cNvPr id="4" name="Date Placeholder 3">
            <a:extLst>
              <a:ext uri="{FF2B5EF4-FFF2-40B4-BE49-F238E27FC236}">
                <a16:creationId xmlns:a16="http://schemas.microsoft.com/office/drawing/2014/main" id="{8981C477-6971-4F1B-BF03-BB375273836E}"/>
              </a:ext>
            </a:extLst>
          </p:cNvPr>
          <p:cNvSpPr>
            <a:spLocks noGrp="1"/>
          </p:cNvSpPr>
          <p:nvPr>
            <p:ph type="dt" sz="half" idx="10"/>
          </p:nvPr>
        </p:nvSpPr>
        <p:spPr/>
        <p:txBody>
          <a:bodyPr/>
          <a:lstStyle/>
          <a:p>
            <a:fld id="{F7A87731-D900-4B2A-9111-F600F360CD8B}" type="datetime1">
              <a:rPr lang="en-US" smtClean="0"/>
              <a:t>7/18/2023</a:t>
            </a:fld>
            <a:endParaRPr lang="en-US" dirty="0"/>
          </a:p>
        </p:txBody>
      </p:sp>
      <p:sp>
        <p:nvSpPr>
          <p:cNvPr id="5" name="Footer Placeholder 4">
            <a:extLst>
              <a:ext uri="{FF2B5EF4-FFF2-40B4-BE49-F238E27FC236}">
                <a16:creationId xmlns:a16="http://schemas.microsoft.com/office/drawing/2014/main" id="{8FC6B737-4118-4B77-9162-F8150BF4B710}"/>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21B4957E-A87F-4DDD-BC18-DD3B0DA7EF51}"/>
              </a:ext>
            </a:extLst>
          </p:cNvPr>
          <p:cNvSpPr>
            <a:spLocks noGrp="1"/>
          </p:cNvSpPr>
          <p:nvPr>
            <p:ph type="sldNum" sz="quarter" idx="12"/>
          </p:nvPr>
        </p:nvSpPr>
        <p:spPr/>
        <p:txBody>
          <a:bodyPr/>
          <a:lstStyle/>
          <a:p>
            <a:fld id="{1FAAE8C1-3892-4EF5-B7AC-0DE890FFBDC6}" type="slidenum">
              <a:rPr lang="en-US" smtClean="0"/>
              <a:t>38</a:t>
            </a:fld>
            <a:endParaRPr lang="en-US"/>
          </a:p>
        </p:txBody>
      </p:sp>
    </p:spTree>
    <p:extLst>
      <p:ext uri="{BB962C8B-B14F-4D97-AF65-F5344CB8AC3E}">
        <p14:creationId xmlns:p14="http://schemas.microsoft.com/office/powerpoint/2010/main" val="3874031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85D68-183D-46BD-B8F9-99B2EDCB61A4}"/>
              </a:ext>
            </a:extLst>
          </p:cNvPr>
          <p:cNvSpPr>
            <a:spLocks noGrp="1"/>
          </p:cNvSpPr>
          <p:nvPr>
            <p:ph type="title"/>
          </p:nvPr>
        </p:nvSpPr>
        <p:spPr/>
        <p:txBody>
          <a:bodyPr/>
          <a:lstStyle/>
          <a:p>
            <a:r>
              <a:rPr lang="en-US" b="1" dirty="0">
                <a:solidFill>
                  <a:srgbClr val="273239"/>
                </a:solidFill>
                <a:latin typeface="urw-din"/>
              </a:rPr>
              <a:t>Security</a:t>
            </a:r>
            <a:endParaRPr lang="en-IN" dirty="0"/>
          </a:p>
        </p:txBody>
      </p:sp>
      <p:sp>
        <p:nvSpPr>
          <p:cNvPr id="3" name="Content Placeholder 2">
            <a:extLst>
              <a:ext uri="{FF2B5EF4-FFF2-40B4-BE49-F238E27FC236}">
                <a16:creationId xmlns:a16="http://schemas.microsoft.com/office/drawing/2014/main" id="{5D085085-E316-4897-B232-73D53C5010B4}"/>
              </a:ext>
            </a:extLst>
          </p:cNvPr>
          <p:cNvSpPr>
            <a:spLocks noGrp="1"/>
          </p:cNvSpPr>
          <p:nvPr>
            <p:ph idx="1"/>
          </p:nvPr>
        </p:nvSpPr>
        <p:spPr/>
        <p:txBody>
          <a:bodyPr/>
          <a:lstStyle/>
          <a:p>
            <a:r>
              <a:rPr lang="en-US" b="0" i="0" dirty="0">
                <a:solidFill>
                  <a:srgbClr val="273239"/>
                </a:solidFill>
                <a:effectLst/>
                <a:latin typeface="urw-din"/>
              </a:rPr>
              <a:t>It means protecting data from unauthorized access. </a:t>
            </a:r>
            <a:endParaRPr lang="en-IN" dirty="0"/>
          </a:p>
          <a:p>
            <a:endParaRPr lang="en-IN" dirty="0"/>
          </a:p>
        </p:txBody>
      </p:sp>
      <p:sp>
        <p:nvSpPr>
          <p:cNvPr id="4" name="Date Placeholder 3">
            <a:extLst>
              <a:ext uri="{FF2B5EF4-FFF2-40B4-BE49-F238E27FC236}">
                <a16:creationId xmlns:a16="http://schemas.microsoft.com/office/drawing/2014/main" id="{0A5FF4A1-C03E-4567-9B0F-517A0F7A2795}"/>
              </a:ext>
            </a:extLst>
          </p:cNvPr>
          <p:cNvSpPr>
            <a:spLocks noGrp="1"/>
          </p:cNvSpPr>
          <p:nvPr>
            <p:ph type="dt" sz="half" idx="10"/>
          </p:nvPr>
        </p:nvSpPr>
        <p:spPr/>
        <p:txBody>
          <a:bodyPr/>
          <a:lstStyle/>
          <a:p>
            <a:fld id="{F7A87731-D900-4B2A-9111-F600F360CD8B}" type="datetime1">
              <a:rPr lang="en-US" smtClean="0"/>
              <a:t>7/18/2023</a:t>
            </a:fld>
            <a:endParaRPr lang="en-US"/>
          </a:p>
        </p:txBody>
      </p:sp>
      <p:sp>
        <p:nvSpPr>
          <p:cNvPr id="5" name="Footer Placeholder 4">
            <a:extLst>
              <a:ext uri="{FF2B5EF4-FFF2-40B4-BE49-F238E27FC236}">
                <a16:creationId xmlns:a16="http://schemas.microsoft.com/office/drawing/2014/main" id="{CC58F07A-CCEF-453B-97B8-3E494B9DB04E}"/>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45B84F7C-D829-4E56-B6FB-5428E310AD2B}"/>
              </a:ext>
            </a:extLst>
          </p:cNvPr>
          <p:cNvSpPr>
            <a:spLocks noGrp="1"/>
          </p:cNvSpPr>
          <p:nvPr>
            <p:ph type="sldNum" sz="quarter" idx="12"/>
          </p:nvPr>
        </p:nvSpPr>
        <p:spPr/>
        <p:txBody>
          <a:bodyPr/>
          <a:lstStyle/>
          <a:p>
            <a:fld id="{1FAAE8C1-3892-4EF5-B7AC-0DE890FFBDC6}" type="slidenum">
              <a:rPr lang="en-US" smtClean="0"/>
              <a:t>39</a:t>
            </a:fld>
            <a:endParaRPr lang="en-US"/>
          </a:p>
        </p:txBody>
      </p:sp>
    </p:spTree>
    <p:extLst>
      <p:ext uri="{BB962C8B-B14F-4D97-AF65-F5344CB8AC3E}">
        <p14:creationId xmlns:p14="http://schemas.microsoft.com/office/powerpoint/2010/main" val="1707128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F20A0-F331-3207-8AED-1E25E87A9661}"/>
              </a:ext>
            </a:extLst>
          </p:cNvPr>
          <p:cNvSpPr>
            <a:spLocks noGrp="1"/>
          </p:cNvSpPr>
          <p:nvPr>
            <p:ph type="title"/>
          </p:nvPr>
        </p:nvSpPr>
        <p:spPr/>
        <p:txBody>
          <a:bodyPr/>
          <a:lstStyle/>
          <a:p>
            <a:r>
              <a:rPr lang="en-IN" dirty="0"/>
              <a:t>Network</a:t>
            </a:r>
          </a:p>
        </p:txBody>
      </p:sp>
      <p:sp>
        <p:nvSpPr>
          <p:cNvPr id="3" name="Content Placeholder 2">
            <a:extLst>
              <a:ext uri="{FF2B5EF4-FFF2-40B4-BE49-F238E27FC236}">
                <a16:creationId xmlns:a16="http://schemas.microsoft.com/office/drawing/2014/main" id="{9C86FAEB-4ED6-F360-8033-91A598F6E434}"/>
              </a:ext>
            </a:extLst>
          </p:cNvPr>
          <p:cNvSpPr>
            <a:spLocks noGrp="1"/>
          </p:cNvSpPr>
          <p:nvPr>
            <p:ph idx="1"/>
          </p:nvPr>
        </p:nvSpPr>
        <p:spPr>
          <a:xfrm>
            <a:off x="152400" y="1600200"/>
            <a:ext cx="8839200" cy="4525963"/>
          </a:xfrm>
        </p:spPr>
        <p:txBody>
          <a:bodyPr>
            <a:normAutofit/>
          </a:bodyPr>
          <a:lstStyle/>
          <a:p>
            <a:r>
              <a:rPr lang="en-US" dirty="0"/>
              <a:t>It is a collection of two or more computers, that link together and communicate with each other, to enable sharing of information, data and resources. </a:t>
            </a:r>
          </a:p>
        </p:txBody>
      </p:sp>
      <p:sp>
        <p:nvSpPr>
          <p:cNvPr id="4" name="Date Placeholder 3">
            <a:extLst>
              <a:ext uri="{FF2B5EF4-FFF2-40B4-BE49-F238E27FC236}">
                <a16:creationId xmlns:a16="http://schemas.microsoft.com/office/drawing/2014/main" id="{43C2A478-CEE2-C1D1-E080-B53EEECB8FCD}"/>
              </a:ext>
            </a:extLst>
          </p:cNvPr>
          <p:cNvSpPr>
            <a:spLocks noGrp="1"/>
          </p:cNvSpPr>
          <p:nvPr>
            <p:ph type="dt" sz="half" idx="10"/>
          </p:nvPr>
        </p:nvSpPr>
        <p:spPr/>
        <p:txBody>
          <a:bodyPr/>
          <a:lstStyle/>
          <a:p>
            <a:fld id="{F7A87731-D900-4B2A-9111-F600F360CD8B}" type="datetime1">
              <a:rPr lang="en-US" smtClean="0"/>
              <a:t>7/18/2023</a:t>
            </a:fld>
            <a:endParaRPr lang="en-US"/>
          </a:p>
        </p:txBody>
      </p:sp>
      <p:sp>
        <p:nvSpPr>
          <p:cNvPr id="5" name="Footer Placeholder 4">
            <a:extLst>
              <a:ext uri="{FF2B5EF4-FFF2-40B4-BE49-F238E27FC236}">
                <a16:creationId xmlns:a16="http://schemas.microsoft.com/office/drawing/2014/main" id="{6AB2C986-603D-FBF2-63D3-286EB1199EAD}"/>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AC24DF16-FEA5-72FF-0287-B81067E5C3EB}"/>
              </a:ext>
            </a:extLst>
          </p:cNvPr>
          <p:cNvSpPr>
            <a:spLocks noGrp="1"/>
          </p:cNvSpPr>
          <p:nvPr>
            <p:ph type="sldNum" sz="quarter" idx="12"/>
          </p:nvPr>
        </p:nvSpPr>
        <p:spPr/>
        <p:txBody>
          <a:bodyPr/>
          <a:lstStyle/>
          <a:p>
            <a:fld id="{1FAAE8C1-3892-4EF5-B7AC-0DE890FFBDC6}" type="slidenum">
              <a:rPr lang="en-US" smtClean="0"/>
              <a:t>4</a:t>
            </a:fld>
            <a:endParaRPr lang="en-US"/>
          </a:p>
        </p:txBody>
      </p:sp>
    </p:spTree>
    <p:extLst>
      <p:ext uri="{BB962C8B-B14F-4D97-AF65-F5344CB8AC3E}">
        <p14:creationId xmlns:p14="http://schemas.microsoft.com/office/powerpoint/2010/main" val="369761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DDCB-7C59-440A-8330-7F16975B4BE0}"/>
              </a:ext>
            </a:extLst>
          </p:cNvPr>
          <p:cNvSpPr>
            <a:spLocks noGrp="1"/>
          </p:cNvSpPr>
          <p:nvPr>
            <p:ph type="title"/>
          </p:nvPr>
        </p:nvSpPr>
        <p:spPr/>
        <p:txBody>
          <a:bodyPr>
            <a:normAutofit fontScale="90000"/>
          </a:bodyPr>
          <a:lstStyle/>
          <a:p>
            <a:r>
              <a:rPr lang="en-IN" b="0" i="0" dirty="0">
                <a:solidFill>
                  <a:srgbClr val="212529"/>
                </a:solidFill>
                <a:effectLst/>
                <a:latin typeface="system-ui"/>
              </a:rPr>
              <a:t>Applications</a:t>
            </a:r>
            <a:br>
              <a:rPr lang="en-IN" b="0" i="0" dirty="0">
                <a:solidFill>
                  <a:srgbClr val="212529"/>
                </a:solidFill>
                <a:effectLst/>
                <a:latin typeface="system-ui"/>
              </a:rPr>
            </a:br>
            <a:endParaRPr lang="en-IN" dirty="0"/>
          </a:p>
        </p:txBody>
      </p:sp>
      <p:sp>
        <p:nvSpPr>
          <p:cNvPr id="3" name="Content Placeholder 2">
            <a:extLst>
              <a:ext uri="{FF2B5EF4-FFF2-40B4-BE49-F238E27FC236}">
                <a16:creationId xmlns:a16="http://schemas.microsoft.com/office/drawing/2014/main" id="{2555FD93-F2FD-4D7B-8684-29ED2780413B}"/>
              </a:ext>
            </a:extLst>
          </p:cNvPr>
          <p:cNvSpPr>
            <a:spLocks noGrp="1"/>
          </p:cNvSpPr>
          <p:nvPr>
            <p:ph idx="1"/>
          </p:nvPr>
        </p:nvSpPr>
        <p:spPr/>
        <p:txBody>
          <a:bodyPr/>
          <a:lstStyle/>
          <a:p>
            <a:r>
              <a:rPr lang="en-IN" b="0" i="0" dirty="0">
                <a:solidFill>
                  <a:srgbClr val="212529"/>
                </a:solidFill>
                <a:effectLst/>
                <a:latin typeface="system-ui"/>
              </a:rPr>
              <a:t>Resource Sharing:</a:t>
            </a:r>
          </a:p>
          <a:p>
            <a:r>
              <a:rPr lang="en-IN" b="0" i="0" dirty="0">
                <a:solidFill>
                  <a:srgbClr val="212529"/>
                </a:solidFill>
                <a:effectLst/>
                <a:latin typeface="system-ui"/>
              </a:rPr>
              <a:t>Server-Client model:</a:t>
            </a:r>
          </a:p>
          <a:p>
            <a:r>
              <a:rPr lang="en-IN" b="0" i="0" dirty="0">
                <a:solidFill>
                  <a:srgbClr val="212529"/>
                </a:solidFill>
                <a:effectLst/>
                <a:latin typeface="system-ui"/>
              </a:rPr>
              <a:t>Communication Medium:</a:t>
            </a:r>
          </a:p>
          <a:p>
            <a:r>
              <a:rPr lang="en-IN" b="0" i="0" dirty="0">
                <a:solidFill>
                  <a:srgbClr val="212529"/>
                </a:solidFill>
                <a:effectLst/>
                <a:latin typeface="system-ui"/>
              </a:rPr>
              <a:t>eCommerce</a:t>
            </a:r>
          </a:p>
          <a:p>
            <a:r>
              <a:rPr lang="en-IN" b="0" i="0" dirty="0">
                <a:solidFill>
                  <a:srgbClr val="212529"/>
                </a:solidFill>
                <a:effectLst/>
                <a:latin typeface="system-ui"/>
              </a:rPr>
              <a:t>Home Applications</a:t>
            </a:r>
          </a:p>
          <a:p>
            <a:r>
              <a:rPr lang="en-IN" b="0" i="0" dirty="0">
                <a:solidFill>
                  <a:srgbClr val="212529"/>
                </a:solidFill>
                <a:effectLst/>
                <a:latin typeface="system-ui"/>
              </a:rPr>
              <a:t>Mobile Users</a:t>
            </a:r>
          </a:p>
          <a:p>
            <a:endParaRPr lang="en-IN" dirty="0"/>
          </a:p>
        </p:txBody>
      </p:sp>
      <p:sp>
        <p:nvSpPr>
          <p:cNvPr id="4" name="Date Placeholder 3">
            <a:extLst>
              <a:ext uri="{FF2B5EF4-FFF2-40B4-BE49-F238E27FC236}">
                <a16:creationId xmlns:a16="http://schemas.microsoft.com/office/drawing/2014/main" id="{365D68F8-1567-4F11-B844-65344AFF82F2}"/>
              </a:ext>
            </a:extLst>
          </p:cNvPr>
          <p:cNvSpPr>
            <a:spLocks noGrp="1"/>
          </p:cNvSpPr>
          <p:nvPr>
            <p:ph type="dt" sz="half" idx="10"/>
          </p:nvPr>
        </p:nvSpPr>
        <p:spPr/>
        <p:txBody>
          <a:bodyPr/>
          <a:lstStyle/>
          <a:p>
            <a:fld id="{F7A87731-D900-4B2A-9111-F600F360CD8B}" type="datetime1">
              <a:rPr lang="en-US" smtClean="0"/>
              <a:t>7/18/2023</a:t>
            </a:fld>
            <a:endParaRPr lang="en-US"/>
          </a:p>
        </p:txBody>
      </p:sp>
      <p:sp>
        <p:nvSpPr>
          <p:cNvPr id="5" name="Footer Placeholder 4">
            <a:extLst>
              <a:ext uri="{FF2B5EF4-FFF2-40B4-BE49-F238E27FC236}">
                <a16:creationId xmlns:a16="http://schemas.microsoft.com/office/drawing/2014/main" id="{1CA12CEE-3F9F-4188-9E8A-E125543D1804}"/>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60D0A591-A438-4549-A6F5-DBCE0A14D799}"/>
              </a:ext>
            </a:extLst>
          </p:cNvPr>
          <p:cNvSpPr>
            <a:spLocks noGrp="1"/>
          </p:cNvSpPr>
          <p:nvPr>
            <p:ph type="sldNum" sz="quarter" idx="12"/>
          </p:nvPr>
        </p:nvSpPr>
        <p:spPr/>
        <p:txBody>
          <a:bodyPr/>
          <a:lstStyle/>
          <a:p>
            <a:fld id="{1FAAE8C1-3892-4EF5-B7AC-0DE890FFBDC6}" type="slidenum">
              <a:rPr lang="en-US" smtClean="0"/>
              <a:t>40</a:t>
            </a:fld>
            <a:endParaRPr lang="en-US"/>
          </a:p>
        </p:txBody>
      </p:sp>
    </p:spTree>
    <p:extLst>
      <p:ext uri="{BB962C8B-B14F-4D97-AF65-F5344CB8AC3E}">
        <p14:creationId xmlns:p14="http://schemas.microsoft.com/office/powerpoint/2010/main" val="10431957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9A357-E50F-4BC9-B063-AF5D438D5802}"/>
              </a:ext>
            </a:extLst>
          </p:cNvPr>
          <p:cNvSpPr>
            <a:spLocks noGrp="1"/>
          </p:cNvSpPr>
          <p:nvPr>
            <p:ph type="title"/>
          </p:nvPr>
        </p:nvSpPr>
        <p:spPr/>
        <p:txBody>
          <a:bodyPr>
            <a:normAutofit fontScale="90000"/>
          </a:bodyPr>
          <a:lstStyle/>
          <a:p>
            <a:r>
              <a:rPr lang="en-IN" dirty="0"/>
              <a:t>Physical Structures</a:t>
            </a:r>
            <a:br>
              <a:rPr lang="en-IN" dirty="0"/>
            </a:br>
            <a:r>
              <a:rPr lang="en-IN" dirty="0"/>
              <a:t>(network attributes)</a:t>
            </a:r>
          </a:p>
        </p:txBody>
      </p:sp>
      <p:sp>
        <p:nvSpPr>
          <p:cNvPr id="3" name="Content Placeholder 2">
            <a:extLst>
              <a:ext uri="{FF2B5EF4-FFF2-40B4-BE49-F238E27FC236}">
                <a16:creationId xmlns:a16="http://schemas.microsoft.com/office/drawing/2014/main" id="{3EAFF06C-3B37-4AE6-9633-381CCEF6D188}"/>
              </a:ext>
            </a:extLst>
          </p:cNvPr>
          <p:cNvSpPr>
            <a:spLocks noGrp="1"/>
          </p:cNvSpPr>
          <p:nvPr>
            <p:ph idx="1"/>
          </p:nvPr>
        </p:nvSpPr>
        <p:spPr>
          <a:xfrm>
            <a:off x="152400" y="1600200"/>
            <a:ext cx="8839200" cy="4525963"/>
          </a:xfrm>
        </p:spPr>
        <p:txBody>
          <a:bodyPr/>
          <a:lstStyle/>
          <a:p>
            <a:pPr eaLnBrk="1" hangingPunct="1"/>
            <a:r>
              <a:rPr lang="en-US" altLang="en-US" b="1" dirty="0">
                <a:solidFill>
                  <a:schemeClr val="folHlink"/>
                </a:solidFill>
                <a:latin typeface="Times New Roman" panose="02020603050405020304" pitchFamily="18" charset="0"/>
              </a:rPr>
              <a:t>Type of Connection</a:t>
            </a:r>
          </a:p>
          <a:p>
            <a:pPr lvl="1" eaLnBrk="1" hangingPunct="1"/>
            <a:r>
              <a:rPr lang="en-US" altLang="en-US" sz="3000" dirty="0">
                <a:solidFill>
                  <a:schemeClr val="folHlink"/>
                </a:solidFill>
                <a:latin typeface="Times New Roman" panose="02020603050405020304" pitchFamily="18" charset="0"/>
              </a:rPr>
              <a:t>Point to Point - single transmitter and receiver</a:t>
            </a:r>
          </a:p>
          <a:p>
            <a:pPr marL="457200" lvl="1" indent="0" eaLnBrk="1" hangingPunct="1">
              <a:buNone/>
            </a:pPr>
            <a:r>
              <a:rPr lang="en-US" sz="2000" dirty="0"/>
              <a:t>	</a:t>
            </a:r>
            <a:r>
              <a:rPr lang="en-US" sz="2000" dirty="0">
                <a:solidFill>
                  <a:schemeClr val="accent6">
                    <a:lumMod val="75000"/>
                  </a:schemeClr>
                </a:solidFill>
              </a:rPr>
              <a:t>establishing a point-to-point connection between the remote control and the television’s control system.</a:t>
            </a:r>
            <a:endParaRPr lang="en-US" altLang="en-US" sz="3000" dirty="0">
              <a:solidFill>
                <a:schemeClr val="accent6">
                  <a:lumMod val="75000"/>
                </a:schemeClr>
              </a:solidFill>
              <a:latin typeface="Times New Roman" panose="02020603050405020304" pitchFamily="18" charset="0"/>
            </a:endParaRPr>
          </a:p>
          <a:p>
            <a:pPr lvl="1" eaLnBrk="1" hangingPunct="1"/>
            <a:r>
              <a:rPr lang="en-US" altLang="en-US" sz="3000" dirty="0">
                <a:solidFill>
                  <a:schemeClr val="folHlink"/>
                </a:solidFill>
                <a:latin typeface="Times New Roman" panose="02020603050405020304" pitchFamily="18" charset="0"/>
              </a:rPr>
              <a:t>Multipoint - multiple recipients of single</a:t>
            </a:r>
          </a:p>
          <a:p>
            <a:pPr marL="457200" lvl="1" indent="0" eaLnBrk="1" hangingPunct="1">
              <a:buNone/>
            </a:pPr>
            <a:r>
              <a:rPr lang="en-US" altLang="en-US" sz="3000" dirty="0">
                <a:solidFill>
                  <a:schemeClr val="folHlink"/>
                </a:solidFill>
                <a:latin typeface="Times New Roman" panose="02020603050405020304" pitchFamily="18" charset="0"/>
              </a:rPr>
              <a:t>                       transmission</a:t>
            </a:r>
          </a:p>
          <a:p>
            <a:endParaRPr lang="en-IN" dirty="0"/>
          </a:p>
        </p:txBody>
      </p:sp>
      <p:sp>
        <p:nvSpPr>
          <p:cNvPr id="4" name="Date Placeholder 3">
            <a:extLst>
              <a:ext uri="{FF2B5EF4-FFF2-40B4-BE49-F238E27FC236}">
                <a16:creationId xmlns:a16="http://schemas.microsoft.com/office/drawing/2014/main" id="{76E61970-FDC8-4FD9-9314-5BDD7D836DE7}"/>
              </a:ext>
            </a:extLst>
          </p:cNvPr>
          <p:cNvSpPr>
            <a:spLocks noGrp="1"/>
          </p:cNvSpPr>
          <p:nvPr>
            <p:ph type="dt" sz="half" idx="10"/>
          </p:nvPr>
        </p:nvSpPr>
        <p:spPr/>
        <p:txBody>
          <a:bodyPr/>
          <a:lstStyle/>
          <a:p>
            <a:fld id="{F7A87731-D900-4B2A-9111-F600F360CD8B}" type="datetime1">
              <a:rPr lang="en-US" smtClean="0"/>
              <a:t>7/18/2023</a:t>
            </a:fld>
            <a:endParaRPr lang="en-US"/>
          </a:p>
        </p:txBody>
      </p:sp>
      <p:sp>
        <p:nvSpPr>
          <p:cNvPr id="5" name="Footer Placeholder 4">
            <a:extLst>
              <a:ext uri="{FF2B5EF4-FFF2-40B4-BE49-F238E27FC236}">
                <a16:creationId xmlns:a16="http://schemas.microsoft.com/office/drawing/2014/main" id="{DFF7B84B-3EE7-43CA-BE93-02661B83B07A}"/>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A410D0D3-2B28-48E0-955D-CF7C93FCC33F}"/>
              </a:ext>
            </a:extLst>
          </p:cNvPr>
          <p:cNvSpPr>
            <a:spLocks noGrp="1"/>
          </p:cNvSpPr>
          <p:nvPr>
            <p:ph type="sldNum" sz="quarter" idx="12"/>
          </p:nvPr>
        </p:nvSpPr>
        <p:spPr/>
        <p:txBody>
          <a:bodyPr/>
          <a:lstStyle/>
          <a:p>
            <a:fld id="{1FAAE8C1-3892-4EF5-B7AC-0DE890FFBDC6}" type="slidenum">
              <a:rPr lang="en-US" smtClean="0"/>
              <a:t>41</a:t>
            </a:fld>
            <a:endParaRPr lang="en-US"/>
          </a:p>
        </p:txBody>
      </p:sp>
    </p:spTree>
    <p:extLst>
      <p:ext uri="{BB962C8B-B14F-4D97-AF65-F5344CB8AC3E}">
        <p14:creationId xmlns:p14="http://schemas.microsoft.com/office/powerpoint/2010/main" val="841797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Line 2">
            <a:extLst>
              <a:ext uri="{FF2B5EF4-FFF2-40B4-BE49-F238E27FC236}">
                <a16:creationId xmlns:a16="http://schemas.microsoft.com/office/drawing/2014/main" id="{BE267992-3F3D-4710-B5B3-0F474C481A84}"/>
              </a:ext>
            </a:extLst>
          </p:cNvPr>
          <p:cNvSpPr>
            <a:spLocks noChangeShapeType="1"/>
          </p:cNvSpPr>
          <p:nvPr/>
        </p:nvSpPr>
        <p:spPr bwMode="auto">
          <a:xfrm>
            <a:off x="152400" y="228600"/>
            <a:ext cx="8763000"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340" name="Line 3">
            <a:extLst>
              <a:ext uri="{FF2B5EF4-FFF2-40B4-BE49-F238E27FC236}">
                <a16:creationId xmlns:a16="http://schemas.microsoft.com/office/drawing/2014/main" id="{CFE29D21-751E-4537-8E37-C991D43EA011}"/>
              </a:ext>
            </a:extLst>
          </p:cNvPr>
          <p:cNvSpPr>
            <a:spLocks noChangeShapeType="1"/>
          </p:cNvSpPr>
          <p:nvPr/>
        </p:nvSpPr>
        <p:spPr bwMode="auto">
          <a:xfrm>
            <a:off x="152400" y="1066800"/>
            <a:ext cx="8763000"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341" name="Text Box 4">
            <a:extLst>
              <a:ext uri="{FF2B5EF4-FFF2-40B4-BE49-F238E27FC236}">
                <a16:creationId xmlns:a16="http://schemas.microsoft.com/office/drawing/2014/main" id="{4C0E0DE5-192D-4D94-BC38-3E4B36CF3712}"/>
              </a:ext>
            </a:extLst>
          </p:cNvPr>
          <p:cNvSpPr txBox="1">
            <a:spLocks noChangeArrowheads="1"/>
          </p:cNvSpPr>
          <p:nvPr/>
        </p:nvSpPr>
        <p:spPr bwMode="auto">
          <a:xfrm>
            <a:off x="91434" y="447645"/>
            <a:ext cx="88849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a:solidFill>
                  <a:schemeClr val="tx1"/>
                </a:solidFill>
                <a:latin typeface="Arial" panose="020B0604020202020204" pitchFamily="34" charset="0"/>
              </a:defRPr>
            </a:lvl1pPr>
            <a:lvl2pPr marL="742950" indent="-285750">
              <a:defRPr sz="3200" b="1">
                <a:solidFill>
                  <a:schemeClr val="tx1"/>
                </a:solidFill>
                <a:latin typeface="Arial" panose="020B0604020202020204" pitchFamily="34" charset="0"/>
              </a:defRPr>
            </a:lvl2pPr>
            <a:lvl3pPr marL="1143000" indent="-228600">
              <a:defRPr sz="3200" b="1">
                <a:solidFill>
                  <a:schemeClr val="tx1"/>
                </a:solidFill>
                <a:latin typeface="Arial" panose="020B0604020202020204" pitchFamily="34" charset="0"/>
              </a:defRPr>
            </a:lvl3pPr>
            <a:lvl4pPr marL="1600200" indent="-228600">
              <a:defRPr sz="3200" b="1">
                <a:solidFill>
                  <a:schemeClr val="tx1"/>
                </a:solidFill>
                <a:latin typeface="Arial" panose="020B0604020202020204" pitchFamily="34" charset="0"/>
              </a:defRPr>
            </a:lvl4pPr>
            <a:lvl5pPr marL="2057400" indent="-228600">
              <a:defRPr sz="3200" b="1">
                <a:solidFill>
                  <a:schemeClr val="tx1"/>
                </a:solidFill>
                <a:latin typeface="Arial" panose="020B0604020202020204" pitchFamily="34" charset="0"/>
              </a:defRPr>
            </a:lvl5pPr>
            <a:lvl6pPr marL="2514600" indent="-228600" eaLnBrk="0" fontAlgn="base" hangingPunct="0">
              <a:spcBef>
                <a:spcPct val="0"/>
              </a:spcBef>
              <a:spcAft>
                <a:spcPct val="0"/>
              </a:spcAft>
              <a:defRPr sz="3200" b="1">
                <a:solidFill>
                  <a:schemeClr val="tx1"/>
                </a:solidFill>
                <a:latin typeface="Arial" panose="020B0604020202020204" pitchFamily="34" charset="0"/>
              </a:defRPr>
            </a:lvl6pPr>
            <a:lvl7pPr marL="2971800" indent="-228600" eaLnBrk="0" fontAlgn="base" hangingPunct="0">
              <a:spcBef>
                <a:spcPct val="0"/>
              </a:spcBef>
              <a:spcAft>
                <a:spcPct val="0"/>
              </a:spcAft>
              <a:defRPr sz="3200" b="1">
                <a:solidFill>
                  <a:schemeClr val="tx1"/>
                </a:solidFill>
                <a:latin typeface="Arial" panose="020B0604020202020204" pitchFamily="34" charset="0"/>
              </a:defRPr>
            </a:lvl7pPr>
            <a:lvl8pPr marL="3429000" indent="-228600" eaLnBrk="0" fontAlgn="base" hangingPunct="0">
              <a:spcBef>
                <a:spcPct val="0"/>
              </a:spcBef>
              <a:spcAft>
                <a:spcPct val="0"/>
              </a:spcAft>
              <a:defRPr sz="3200" b="1">
                <a:solidFill>
                  <a:schemeClr val="tx1"/>
                </a:solidFill>
                <a:latin typeface="Arial" panose="020B0604020202020204" pitchFamily="34" charset="0"/>
              </a:defRPr>
            </a:lvl8pPr>
            <a:lvl9pPr marL="3886200" indent="-228600" eaLnBrk="0" fontAlgn="base" hangingPunct="0">
              <a:spcBef>
                <a:spcPct val="0"/>
              </a:spcBef>
              <a:spcAft>
                <a:spcPct val="0"/>
              </a:spcAft>
              <a:defRPr sz="3200" b="1">
                <a:solidFill>
                  <a:schemeClr val="tx1"/>
                </a:solidFill>
                <a:latin typeface="Arial" panose="020B0604020202020204" pitchFamily="34" charset="0"/>
              </a:defRPr>
            </a:lvl9pPr>
          </a:lstStyle>
          <a:p>
            <a:pPr algn="ctr"/>
            <a:r>
              <a:rPr lang="en-US" altLang="en-US" i="1" dirty="0">
                <a:solidFill>
                  <a:srgbClr val="E0328D"/>
                </a:solidFill>
                <a:latin typeface="Times New Roman" panose="02020603050405020304" pitchFamily="18" charset="0"/>
              </a:rPr>
              <a:t>Types of connections: point-to-point and multipoint</a:t>
            </a:r>
          </a:p>
        </p:txBody>
      </p:sp>
      <p:pic>
        <p:nvPicPr>
          <p:cNvPr id="14343" name="Picture 6">
            <a:extLst>
              <a:ext uri="{FF2B5EF4-FFF2-40B4-BE49-F238E27FC236}">
                <a16:creationId xmlns:a16="http://schemas.microsoft.com/office/drawing/2014/main" id="{736AC136-F683-4522-8D8C-06067B18B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763" y="1717675"/>
            <a:ext cx="6827837" cy="399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A30BF1-898A-44C7-BD84-2461E1836F62}"/>
              </a:ext>
            </a:extLst>
          </p:cNvPr>
          <p:cNvSpPr>
            <a:spLocks noGrp="1"/>
          </p:cNvSpPr>
          <p:nvPr>
            <p:ph type="dt" sz="half" idx="10"/>
          </p:nvPr>
        </p:nvSpPr>
        <p:spPr/>
        <p:txBody>
          <a:bodyPr/>
          <a:lstStyle/>
          <a:p>
            <a:fld id="{BD18A084-1E31-4EB0-8E69-7D2535EFF91E}" type="datetime1">
              <a:rPr lang="en-US" smtClean="0"/>
              <a:t>7/18/2023</a:t>
            </a:fld>
            <a:endParaRPr lang="en-US"/>
          </a:p>
        </p:txBody>
      </p:sp>
      <p:sp>
        <p:nvSpPr>
          <p:cNvPr id="3" name="Footer Placeholder 2">
            <a:extLst>
              <a:ext uri="{FF2B5EF4-FFF2-40B4-BE49-F238E27FC236}">
                <a16:creationId xmlns:a16="http://schemas.microsoft.com/office/drawing/2014/main" id="{EE516C94-C083-45D5-81D1-C8DB16BEA302}"/>
              </a:ext>
            </a:extLst>
          </p:cNvPr>
          <p:cNvSpPr>
            <a:spLocks noGrp="1"/>
          </p:cNvSpPr>
          <p:nvPr>
            <p:ph type="ftr" sz="quarter" idx="11"/>
          </p:nvPr>
        </p:nvSpPr>
        <p:spPr/>
        <p:txBody>
          <a:bodyPr/>
          <a:lstStyle/>
          <a:p>
            <a:r>
              <a:rPr lang="en-US"/>
              <a:t>Dr.T.Abirami/Associate Professor/Information Technology/KEC</a:t>
            </a:r>
          </a:p>
        </p:txBody>
      </p:sp>
      <p:sp>
        <p:nvSpPr>
          <p:cNvPr id="4" name="Slide Number Placeholder 3">
            <a:extLst>
              <a:ext uri="{FF2B5EF4-FFF2-40B4-BE49-F238E27FC236}">
                <a16:creationId xmlns:a16="http://schemas.microsoft.com/office/drawing/2014/main" id="{985663E2-DA23-44E8-8D60-EB249843CE52}"/>
              </a:ext>
            </a:extLst>
          </p:cNvPr>
          <p:cNvSpPr>
            <a:spLocks noGrp="1"/>
          </p:cNvSpPr>
          <p:nvPr>
            <p:ph type="sldNum" sz="quarter" idx="12"/>
          </p:nvPr>
        </p:nvSpPr>
        <p:spPr/>
        <p:txBody>
          <a:bodyPr/>
          <a:lstStyle/>
          <a:p>
            <a:fld id="{1FAAE8C1-3892-4EF5-B7AC-0DE890FFBDC6}" type="slidenum">
              <a:rPr lang="en-US" smtClean="0"/>
              <a:t>43</a:t>
            </a:fld>
            <a:endParaRPr lang="en-US"/>
          </a:p>
        </p:txBody>
      </p:sp>
      <p:pic>
        <p:nvPicPr>
          <p:cNvPr id="6146" name="Picture 2" descr="Simplified model for communications">
            <a:extLst>
              <a:ext uri="{FF2B5EF4-FFF2-40B4-BE49-F238E27FC236}">
                <a16:creationId xmlns:a16="http://schemas.microsoft.com/office/drawing/2014/main" id="{5DD12AEE-FAC9-47DF-AC2C-931195E28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6525"/>
            <a:ext cx="8763000" cy="621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830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05758-29D1-45A4-A47E-B9EFD32DC76D}"/>
              </a:ext>
            </a:extLst>
          </p:cNvPr>
          <p:cNvSpPr>
            <a:spLocks noGrp="1"/>
          </p:cNvSpPr>
          <p:nvPr>
            <p:ph type="title"/>
          </p:nvPr>
        </p:nvSpPr>
        <p:spPr/>
        <p:txBody>
          <a:bodyPr>
            <a:normAutofit fontScale="90000"/>
          </a:bodyPr>
          <a:lstStyle/>
          <a:p>
            <a:r>
              <a:rPr lang="en-US" b="1" dirty="0"/>
              <a:t>Some Popular Job Profiles in Networking:</a:t>
            </a:r>
            <a:endParaRPr lang="en-IN" dirty="0"/>
          </a:p>
        </p:txBody>
      </p:sp>
      <p:sp>
        <p:nvSpPr>
          <p:cNvPr id="3" name="Content Placeholder 2">
            <a:extLst>
              <a:ext uri="{FF2B5EF4-FFF2-40B4-BE49-F238E27FC236}">
                <a16:creationId xmlns:a16="http://schemas.microsoft.com/office/drawing/2014/main" id="{D9406B86-6849-431A-8C25-37DCEF7B67BD}"/>
              </a:ext>
            </a:extLst>
          </p:cNvPr>
          <p:cNvSpPr>
            <a:spLocks noGrp="1"/>
          </p:cNvSpPr>
          <p:nvPr>
            <p:ph idx="1"/>
          </p:nvPr>
        </p:nvSpPr>
        <p:spPr/>
        <p:txBody>
          <a:bodyPr/>
          <a:lstStyle/>
          <a:p>
            <a:pPr>
              <a:buFont typeface="Arial" panose="020B0604020202020204" pitchFamily="34" charset="0"/>
              <a:buChar char="•"/>
            </a:pPr>
            <a:r>
              <a:rPr lang="en-US" dirty="0"/>
              <a:t>Network Administrators</a:t>
            </a:r>
          </a:p>
          <a:p>
            <a:pPr>
              <a:buFont typeface="Arial" panose="020B0604020202020204" pitchFamily="34" charset="0"/>
              <a:buChar char="•"/>
            </a:pPr>
            <a:r>
              <a:rPr lang="en-US" dirty="0"/>
              <a:t>Network Support Engineer</a:t>
            </a:r>
          </a:p>
          <a:p>
            <a:pPr>
              <a:buFont typeface="Arial" panose="020B0604020202020204" pitchFamily="34" charset="0"/>
              <a:buChar char="•"/>
            </a:pPr>
            <a:r>
              <a:rPr lang="en-US" dirty="0"/>
              <a:t>Network Specialist</a:t>
            </a:r>
          </a:p>
          <a:p>
            <a:pPr>
              <a:buFont typeface="Arial" panose="020B0604020202020204" pitchFamily="34" charset="0"/>
              <a:buChar char="•"/>
            </a:pPr>
            <a:r>
              <a:rPr lang="en-US" dirty="0"/>
              <a:t>Network Security Engineer</a:t>
            </a:r>
          </a:p>
          <a:p>
            <a:pPr>
              <a:buFont typeface="Arial" panose="020B0604020202020204" pitchFamily="34" charset="0"/>
              <a:buChar char="•"/>
            </a:pPr>
            <a:r>
              <a:rPr lang="en-US" dirty="0"/>
              <a:t>Network Managers</a:t>
            </a:r>
          </a:p>
          <a:p>
            <a:pPr>
              <a:buFont typeface="Arial" panose="020B0604020202020204" pitchFamily="34" charset="0"/>
              <a:buChar char="•"/>
            </a:pPr>
            <a:r>
              <a:rPr lang="en-US" dirty="0"/>
              <a:t>System Engineers</a:t>
            </a:r>
          </a:p>
          <a:p>
            <a:endParaRPr lang="en-IN" dirty="0"/>
          </a:p>
        </p:txBody>
      </p:sp>
      <p:sp>
        <p:nvSpPr>
          <p:cNvPr id="4" name="Date Placeholder 3">
            <a:extLst>
              <a:ext uri="{FF2B5EF4-FFF2-40B4-BE49-F238E27FC236}">
                <a16:creationId xmlns:a16="http://schemas.microsoft.com/office/drawing/2014/main" id="{6D4A34E0-C8C6-4115-A64D-ED650E0DA91B}"/>
              </a:ext>
            </a:extLst>
          </p:cNvPr>
          <p:cNvSpPr>
            <a:spLocks noGrp="1"/>
          </p:cNvSpPr>
          <p:nvPr>
            <p:ph type="dt" sz="half" idx="10"/>
          </p:nvPr>
        </p:nvSpPr>
        <p:spPr/>
        <p:txBody>
          <a:bodyPr/>
          <a:lstStyle/>
          <a:p>
            <a:fld id="{B1D1069B-F743-4F3D-85C3-4F80194C4B87}" type="datetime1">
              <a:rPr lang="en-US" smtClean="0"/>
              <a:t>7/18/2023</a:t>
            </a:fld>
            <a:endParaRPr lang="en-US"/>
          </a:p>
        </p:txBody>
      </p:sp>
      <p:sp>
        <p:nvSpPr>
          <p:cNvPr id="5" name="Footer Placeholder 4">
            <a:extLst>
              <a:ext uri="{FF2B5EF4-FFF2-40B4-BE49-F238E27FC236}">
                <a16:creationId xmlns:a16="http://schemas.microsoft.com/office/drawing/2014/main" id="{66BC73F3-060C-42E4-8640-C4DA469B2F57}"/>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DE961BDC-EB17-4AF2-BCA8-CAD7DA97A1EB}"/>
              </a:ext>
            </a:extLst>
          </p:cNvPr>
          <p:cNvSpPr>
            <a:spLocks noGrp="1"/>
          </p:cNvSpPr>
          <p:nvPr>
            <p:ph type="sldNum" sz="quarter" idx="12"/>
          </p:nvPr>
        </p:nvSpPr>
        <p:spPr/>
        <p:txBody>
          <a:bodyPr/>
          <a:lstStyle/>
          <a:p>
            <a:fld id="{1FAAE8C1-3892-4EF5-B7AC-0DE890FFBDC6}" type="slidenum">
              <a:rPr lang="en-US" smtClean="0"/>
              <a:t>44</a:t>
            </a:fld>
            <a:endParaRPr lang="en-US"/>
          </a:p>
        </p:txBody>
      </p:sp>
      <p:pic>
        <p:nvPicPr>
          <p:cNvPr id="10" name="Picture 9">
            <a:extLst>
              <a:ext uri="{FF2B5EF4-FFF2-40B4-BE49-F238E27FC236}">
                <a16:creationId xmlns:a16="http://schemas.microsoft.com/office/drawing/2014/main" id="{52F2B8E1-BD50-41C4-9907-591E3800DC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680" y="1417638"/>
            <a:ext cx="3114675" cy="2143125"/>
          </a:xfrm>
          <a:prstGeom prst="rect">
            <a:avLst/>
          </a:prstGeom>
        </p:spPr>
      </p:pic>
      <p:pic>
        <p:nvPicPr>
          <p:cNvPr id="12" name="Picture 11">
            <a:extLst>
              <a:ext uri="{FF2B5EF4-FFF2-40B4-BE49-F238E27FC236}">
                <a16:creationId xmlns:a16="http://schemas.microsoft.com/office/drawing/2014/main" id="{E6E040B7-40E0-4E35-8664-07C9E60B1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1767" y="3790950"/>
            <a:ext cx="3238500" cy="2152650"/>
          </a:xfrm>
          <a:prstGeom prst="rect">
            <a:avLst/>
          </a:prstGeom>
        </p:spPr>
      </p:pic>
    </p:spTree>
    <p:extLst>
      <p:ext uri="{BB962C8B-B14F-4D97-AF65-F5344CB8AC3E}">
        <p14:creationId xmlns:p14="http://schemas.microsoft.com/office/powerpoint/2010/main" val="1430076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7760F-BE37-4F90-8CF5-3847294F10F9}"/>
              </a:ext>
            </a:extLst>
          </p:cNvPr>
          <p:cNvSpPr>
            <a:spLocks noGrp="1"/>
          </p:cNvSpPr>
          <p:nvPr>
            <p:ph type="title"/>
          </p:nvPr>
        </p:nvSpPr>
        <p:spPr/>
        <p:txBody>
          <a:bodyPr>
            <a:normAutofit fontScale="90000"/>
          </a:bodyPr>
          <a:lstStyle/>
          <a:p>
            <a:r>
              <a:rPr lang="en-US" b="1" dirty="0"/>
              <a:t>Popular Employer for Network Engineers</a:t>
            </a:r>
            <a:endParaRPr lang="en-IN" dirty="0"/>
          </a:p>
        </p:txBody>
      </p:sp>
      <p:sp>
        <p:nvSpPr>
          <p:cNvPr id="3" name="Content Placeholder 2">
            <a:extLst>
              <a:ext uri="{FF2B5EF4-FFF2-40B4-BE49-F238E27FC236}">
                <a16:creationId xmlns:a16="http://schemas.microsoft.com/office/drawing/2014/main" id="{36600F85-40E9-4629-87BD-7778D756DFF5}"/>
              </a:ext>
            </a:extLst>
          </p:cNvPr>
          <p:cNvSpPr>
            <a:spLocks noGrp="1"/>
          </p:cNvSpPr>
          <p:nvPr>
            <p:ph idx="1"/>
          </p:nvPr>
        </p:nvSpPr>
        <p:spPr/>
        <p:txBody>
          <a:bodyPr>
            <a:normAutofit fontScale="62500" lnSpcReduction="20000"/>
          </a:bodyPr>
          <a:lstStyle/>
          <a:p>
            <a:pPr>
              <a:buFont typeface="Arial" panose="020B0604020202020204" pitchFamily="34" charset="0"/>
              <a:buChar char="•"/>
            </a:pPr>
            <a:r>
              <a:rPr lang="en-IN" dirty="0"/>
              <a:t>HCL Technologies Ltd.</a:t>
            </a:r>
          </a:p>
          <a:p>
            <a:pPr>
              <a:buFont typeface="Arial" panose="020B0604020202020204" pitchFamily="34" charset="0"/>
              <a:buChar char="•"/>
            </a:pPr>
            <a:r>
              <a:rPr lang="en-IN" dirty="0"/>
              <a:t>Ericsson Inc.</a:t>
            </a:r>
          </a:p>
          <a:p>
            <a:pPr>
              <a:buFont typeface="Arial" panose="020B0604020202020204" pitchFamily="34" charset="0"/>
              <a:buChar char="•"/>
            </a:pPr>
            <a:r>
              <a:rPr lang="en-IN" dirty="0"/>
              <a:t>Wipro</a:t>
            </a:r>
          </a:p>
          <a:p>
            <a:pPr>
              <a:buFont typeface="Arial" panose="020B0604020202020204" pitchFamily="34" charset="0"/>
              <a:buChar char="•"/>
            </a:pPr>
            <a:r>
              <a:rPr lang="en-IN" dirty="0"/>
              <a:t>Wipro Technologies Ltd.</a:t>
            </a:r>
          </a:p>
          <a:p>
            <a:pPr>
              <a:buFont typeface="Arial" panose="020B0604020202020204" pitchFamily="34" charset="0"/>
              <a:buChar char="•"/>
            </a:pPr>
            <a:r>
              <a:rPr lang="en-IN" dirty="0"/>
              <a:t>Cisco Systems Inc</a:t>
            </a:r>
          </a:p>
          <a:p>
            <a:pPr>
              <a:buFont typeface="Arial" panose="020B0604020202020204" pitchFamily="34" charset="0"/>
              <a:buChar char="•"/>
            </a:pPr>
            <a:r>
              <a:rPr lang="en-IN" dirty="0"/>
              <a:t>HCL Infosystem Ltd.</a:t>
            </a:r>
          </a:p>
          <a:p>
            <a:pPr>
              <a:buFont typeface="Arial" panose="020B0604020202020204" pitchFamily="34" charset="0"/>
              <a:buChar char="•"/>
            </a:pPr>
            <a:r>
              <a:rPr lang="en-IN" dirty="0"/>
              <a:t>Accenture</a:t>
            </a:r>
          </a:p>
          <a:p>
            <a:pPr>
              <a:buFont typeface="Arial" panose="020B0604020202020204" pitchFamily="34" charset="0"/>
              <a:buChar char="•"/>
            </a:pPr>
            <a:r>
              <a:rPr lang="en-IN" dirty="0"/>
              <a:t>Tata Communications Ltd</a:t>
            </a:r>
          </a:p>
          <a:p>
            <a:pPr>
              <a:buFont typeface="Arial" panose="020B0604020202020204" pitchFamily="34" charset="0"/>
              <a:buChar char="•"/>
            </a:pPr>
            <a:r>
              <a:rPr lang="en-IN" dirty="0"/>
              <a:t>Dimension Data</a:t>
            </a:r>
          </a:p>
          <a:p>
            <a:pPr>
              <a:buFont typeface="Arial" panose="020B0604020202020204" pitchFamily="34" charset="0"/>
              <a:buChar char="•"/>
            </a:pPr>
            <a:r>
              <a:rPr lang="en-IN" dirty="0"/>
              <a:t>Aricent Inc</a:t>
            </a:r>
          </a:p>
          <a:p>
            <a:pPr>
              <a:buFont typeface="Arial" panose="020B0604020202020204" pitchFamily="34" charset="0"/>
              <a:buChar char="•"/>
            </a:pPr>
            <a:r>
              <a:rPr lang="en-IN" dirty="0"/>
              <a:t>Vodafone</a:t>
            </a:r>
          </a:p>
          <a:p>
            <a:pPr>
              <a:buFont typeface="Arial" panose="020B0604020202020204" pitchFamily="34" charset="0"/>
              <a:buChar char="•"/>
            </a:pPr>
            <a:r>
              <a:rPr lang="en-IN" dirty="0"/>
              <a:t>Nokia Siemens Networks</a:t>
            </a:r>
          </a:p>
          <a:p>
            <a:pPr>
              <a:buFont typeface="Arial" panose="020B0604020202020204" pitchFamily="34" charset="0"/>
              <a:buChar char="•"/>
            </a:pPr>
            <a:r>
              <a:rPr lang="en-IN" dirty="0"/>
              <a:t>Cisco Systems (India) </a:t>
            </a:r>
            <a:r>
              <a:rPr lang="en-IN" dirty="0" err="1"/>
              <a:t>PrivateLimited</a:t>
            </a:r>
            <a:endParaRPr lang="en-IN" dirty="0"/>
          </a:p>
          <a:p>
            <a:pPr>
              <a:buFont typeface="Arial" panose="020B0604020202020204" pitchFamily="34" charset="0"/>
              <a:buChar char="•"/>
            </a:pPr>
            <a:r>
              <a:rPr lang="en-IN" dirty="0" err="1"/>
              <a:t>Techmahindra</a:t>
            </a:r>
            <a:r>
              <a:rPr lang="en-IN" dirty="0"/>
              <a:t> Ltd</a:t>
            </a:r>
          </a:p>
          <a:p>
            <a:endParaRPr lang="en-IN" dirty="0"/>
          </a:p>
        </p:txBody>
      </p:sp>
      <p:sp>
        <p:nvSpPr>
          <p:cNvPr id="4" name="Date Placeholder 3">
            <a:extLst>
              <a:ext uri="{FF2B5EF4-FFF2-40B4-BE49-F238E27FC236}">
                <a16:creationId xmlns:a16="http://schemas.microsoft.com/office/drawing/2014/main" id="{65CFE882-A8B0-4C0A-A2AD-19508385E1B9}"/>
              </a:ext>
            </a:extLst>
          </p:cNvPr>
          <p:cNvSpPr>
            <a:spLocks noGrp="1"/>
          </p:cNvSpPr>
          <p:nvPr>
            <p:ph type="dt" sz="half" idx="10"/>
          </p:nvPr>
        </p:nvSpPr>
        <p:spPr/>
        <p:txBody>
          <a:bodyPr/>
          <a:lstStyle/>
          <a:p>
            <a:fld id="{5D556017-8A29-45E8-AC35-8B4DE0BFDDCF}" type="datetime1">
              <a:rPr lang="en-US" smtClean="0"/>
              <a:t>7/18/2023</a:t>
            </a:fld>
            <a:endParaRPr lang="en-US" dirty="0"/>
          </a:p>
        </p:txBody>
      </p:sp>
      <p:sp>
        <p:nvSpPr>
          <p:cNvPr id="5" name="Footer Placeholder 4">
            <a:extLst>
              <a:ext uri="{FF2B5EF4-FFF2-40B4-BE49-F238E27FC236}">
                <a16:creationId xmlns:a16="http://schemas.microsoft.com/office/drawing/2014/main" id="{512B5B24-3E0E-47E8-9A4C-BCCBB46CA033}"/>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45DDEAD1-46EE-4C46-9E59-EC1E27DE6E11}"/>
              </a:ext>
            </a:extLst>
          </p:cNvPr>
          <p:cNvSpPr>
            <a:spLocks noGrp="1"/>
          </p:cNvSpPr>
          <p:nvPr>
            <p:ph type="sldNum" sz="quarter" idx="12"/>
          </p:nvPr>
        </p:nvSpPr>
        <p:spPr/>
        <p:txBody>
          <a:bodyPr/>
          <a:lstStyle/>
          <a:p>
            <a:fld id="{1FAAE8C1-3892-4EF5-B7AC-0DE890FFBDC6}" type="slidenum">
              <a:rPr lang="en-US" smtClean="0"/>
              <a:t>45</a:t>
            </a:fld>
            <a:endParaRPr lang="en-US"/>
          </a:p>
        </p:txBody>
      </p:sp>
      <p:pic>
        <p:nvPicPr>
          <p:cNvPr id="8" name="Picture 7">
            <a:extLst>
              <a:ext uri="{FF2B5EF4-FFF2-40B4-BE49-F238E27FC236}">
                <a16:creationId xmlns:a16="http://schemas.microsoft.com/office/drawing/2014/main" id="{954C22C5-38AF-4DF2-8EFB-4CDAA7345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7737" y="1752600"/>
            <a:ext cx="3590925" cy="3352800"/>
          </a:xfrm>
          <a:prstGeom prst="rect">
            <a:avLst/>
          </a:prstGeom>
        </p:spPr>
      </p:pic>
    </p:spTree>
    <p:extLst>
      <p:ext uri="{BB962C8B-B14F-4D97-AF65-F5344CB8AC3E}">
        <p14:creationId xmlns:p14="http://schemas.microsoft.com/office/powerpoint/2010/main" val="4260140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52400" y="152400"/>
            <a:ext cx="8839200" cy="6019800"/>
          </a:xfrm>
          <a:prstGeom prst="rect">
            <a:avLst/>
          </a:prstGeom>
          <a:noFill/>
          <a:ln w="9525">
            <a:noFill/>
            <a:miter lim="800000"/>
            <a:headEnd/>
            <a:tailEnd/>
          </a:ln>
        </p:spPr>
      </p:pic>
      <p:sp>
        <p:nvSpPr>
          <p:cNvPr id="3" name="Date Placeholder 2"/>
          <p:cNvSpPr>
            <a:spLocks noGrp="1"/>
          </p:cNvSpPr>
          <p:nvPr>
            <p:ph type="dt" sz="half" idx="10"/>
          </p:nvPr>
        </p:nvSpPr>
        <p:spPr/>
        <p:txBody>
          <a:bodyPr/>
          <a:lstStyle/>
          <a:p>
            <a:fld id="{AA985AE9-250A-4D39-8288-2FEC08448904}" type="datetime1">
              <a:rPr lang="en-US" smtClean="0"/>
              <a:t>7/18/2023</a:t>
            </a:fld>
            <a:endParaRPr lang="en-US"/>
          </a:p>
        </p:txBody>
      </p:sp>
      <p:sp>
        <p:nvSpPr>
          <p:cNvPr id="4" name="Slide Number Placeholder 3"/>
          <p:cNvSpPr>
            <a:spLocks noGrp="1"/>
          </p:cNvSpPr>
          <p:nvPr>
            <p:ph type="sldNum" sz="quarter" idx="12"/>
          </p:nvPr>
        </p:nvSpPr>
        <p:spPr/>
        <p:txBody>
          <a:bodyPr/>
          <a:lstStyle/>
          <a:p>
            <a:fld id="{1FAAE8C1-3892-4EF5-B7AC-0DE890FFBDC6}" type="slidenum">
              <a:rPr lang="en-US" smtClean="0"/>
              <a:t>46</a:t>
            </a:fld>
            <a:endParaRPr lang="en-US"/>
          </a:p>
        </p:txBody>
      </p:sp>
      <p:sp>
        <p:nvSpPr>
          <p:cNvPr id="5" name="Footer Placeholder 4"/>
          <p:cNvSpPr>
            <a:spLocks noGrp="1"/>
          </p:cNvSpPr>
          <p:nvPr>
            <p:ph type="ftr" sz="quarter" idx="11"/>
          </p:nvPr>
        </p:nvSpPr>
        <p:spPr/>
        <p:txBody>
          <a:bodyPr/>
          <a:lstStyle/>
          <a:p>
            <a:r>
              <a:rPr lang="en-US"/>
              <a:t>Dr.T.Abirami/Associate Professor/Information Technology/KEC</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09C082-78E9-4FA7-9262-DE11D1A7C678}"/>
              </a:ext>
            </a:extLst>
          </p:cNvPr>
          <p:cNvSpPr>
            <a:spLocks noGrp="1"/>
          </p:cNvSpPr>
          <p:nvPr>
            <p:ph type="dt" sz="half" idx="10"/>
          </p:nvPr>
        </p:nvSpPr>
        <p:spPr/>
        <p:txBody>
          <a:bodyPr/>
          <a:lstStyle/>
          <a:p>
            <a:fld id="{15DBB7CE-B563-4AC4-BD3F-0FF61B2F6904}" type="datetime1">
              <a:rPr lang="en-US" smtClean="0"/>
              <a:t>7/18/2023</a:t>
            </a:fld>
            <a:endParaRPr lang="en-US"/>
          </a:p>
        </p:txBody>
      </p:sp>
      <p:sp>
        <p:nvSpPr>
          <p:cNvPr id="3" name="Footer Placeholder 2">
            <a:extLst>
              <a:ext uri="{FF2B5EF4-FFF2-40B4-BE49-F238E27FC236}">
                <a16:creationId xmlns:a16="http://schemas.microsoft.com/office/drawing/2014/main" id="{F33AE661-F142-400C-BD8D-23E9DA0B5986}"/>
              </a:ext>
            </a:extLst>
          </p:cNvPr>
          <p:cNvSpPr>
            <a:spLocks noGrp="1"/>
          </p:cNvSpPr>
          <p:nvPr>
            <p:ph type="ftr" sz="quarter" idx="11"/>
          </p:nvPr>
        </p:nvSpPr>
        <p:spPr/>
        <p:txBody>
          <a:bodyPr/>
          <a:lstStyle/>
          <a:p>
            <a:r>
              <a:rPr lang="en-US"/>
              <a:t>Dr.T.Abirami/Associate Professor/Information Technology/KEC</a:t>
            </a:r>
          </a:p>
        </p:txBody>
      </p:sp>
      <p:sp>
        <p:nvSpPr>
          <p:cNvPr id="4" name="Slide Number Placeholder 3">
            <a:extLst>
              <a:ext uri="{FF2B5EF4-FFF2-40B4-BE49-F238E27FC236}">
                <a16:creationId xmlns:a16="http://schemas.microsoft.com/office/drawing/2014/main" id="{5F33D942-0D67-460E-9143-B15459074E83}"/>
              </a:ext>
            </a:extLst>
          </p:cNvPr>
          <p:cNvSpPr>
            <a:spLocks noGrp="1"/>
          </p:cNvSpPr>
          <p:nvPr>
            <p:ph type="sldNum" sz="quarter" idx="12"/>
          </p:nvPr>
        </p:nvSpPr>
        <p:spPr/>
        <p:txBody>
          <a:bodyPr/>
          <a:lstStyle/>
          <a:p>
            <a:fld id="{1FAAE8C1-3892-4EF5-B7AC-0DE890FFBDC6}" type="slidenum">
              <a:rPr lang="en-US" smtClean="0"/>
              <a:t>47</a:t>
            </a:fld>
            <a:endParaRPr lang="en-US"/>
          </a:p>
        </p:txBody>
      </p:sp>
      <p:pic>
        <p:nvPicPr>
          <p:cNvPr id="5" name="Picture 2" descr="A toy figurine on a desk with a computer&#10;&#10;Description automatically generated with low confidence">
            <a:extLst>
              <a:ext uri="{FF2B5EF4-FFF2-40B4-BE49-F238E27FC236}">
                <a16:creationId xmlns:a16="http://schemas.microsoft.com/office/drawing/2014/main" id="{D2416775-96E2-484C-BE25-763F91185B60}"/>
              </a:ext>
            </a:extLst>
          </p:cNvPr>
          <p:cNvPicPr>
            <a:picLocks noChangeAspect="1" noChangeArrowheads="1" noCrop="1"/>
          </p:cNvPicPr>
          <p:nvPr/>
        </p:nvPicPr>
        <p:blipFill>
          <a:blip r:embed="rId2" cstate="print"/>
          <a:srcRect/>
          <a:stretch>
            <a:fillRect/>
          </a:stretch>
        </p:blipFill>
        <p:spPr bwMode="auto">
          <a:xfrm>
            <a:off x="1447800" y="381000"/>
            <a:ext cx="6172200" cy="5334000"/>
          </a:xfrm>
          <a:prstGeom prst="rect">
            <a:avLst/>
          </a:prstGeom>
          <a:noFill/>
        </p:spPr>
      </p:pic>
    </p:spTree>
    <p:extLst>
      <p:ext uri="{BB962C8B-B14F-4D97-AF65-F5344CB8AC3E}">
        <p14:creationId xmlns:p14="http://schemas.microsoft.com/office/powerpoint/2010/main" val="854564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52DDA-7A92-F52B-C12D-65FDF17E5C95}"/>
              </a:ext>
            </a:extLst>
          </p:cNvPr>
          <p:cNvSpPr>
            <a:spLocks noGrp="1"/>
          </p:cNvSpPr>
          <p:nvPr>
            <p:ph type="title"/>
          </p:nvPr>
        </p:nvSpPr>
        <p:spPr/>
        <p:txBody>
          <a:bodyPr/>
          <a:lstStyle/>
          <a:p>
            <a:r>
              <a:rPr lang="en-IN" dirty="0"/>
              <a:t>Networks</a:t>
            </a:r>
          </a:p>
        </p:txBody>
      </p:sp>
      <p:sp>
        <p:nvSpPr>
          <p:cNvPr id="3" name="Content Placeholder 2">
            <a:extLst>
              <a:ext uri="{FF2B5EF4-FFF2-40B4-BE49-F238E27FC236}">
                <a16:creationId xmlns:a16="http://schemas.microsoft.com/office/drawing/2014/main" id="{B7D14FAD-2E72-1C82-3193-1518D87DA996}"/>
              </a:ext>
            </a:extLst>
          </p:cNvPr>
          <p:cNvSpPr>
            <a:spLocks noGrp="1"/>
          </p:cNvSpPr>
          <p:nvPr>
            <p:ph idx="1"/>
          </p:nvPr>
        </p:nvSpPr>
        <p:spPr/>
        <p:txBody>
          <a:bodyPr/>
          <a:lstStyle/>
          <a:p>
            <a:r>
              <a:rPr lang="en-US" dirty="0"/>
              <a:t>Networks can be physically connected by cables or share a wireless connection. </a:t>
            </a:r>
          </a:p>
          <a:p>
            <a:endParaRPr lang="en-IN" dirty="0"/>
          </a:p>
        </p:txBody>
      </p:sp>
      <p:sp>
        <p:nvSpPr>
          <p:cNvPr id="4" name="Date Placeholder 3">
            <a:extLst>
              <a:ext uri="{FF2B5EF4-FFF2-40B4-BE49-F238E27FC236}">
                <a16:creationId xmlns:a16="http://schemas.microsoft.com/office/drawing/2014/main" id="{2BEDE106-BF03-F08F-F4E3-D4518D1E2705}"/>
              </a:ext>
            </a:extLst>
          </p:cNvPr>
          <p:cNvSpPr>
            <a:spLocks noGrp="1"/>
          </p:cNvSpPr>
          <p:nvPr>
            <p:ph type="dt" sz="half" idx="10"/>
          </p:nvPr>
        </p:nvSpPr>
        <p:spPr/>
        <p:txBody>
          <a:bodyPr/>
          <a:lstStyle/>
          <a:p>
            <a:fld id="{F7A87731-D900-4B2A-9111-F600F360CD8B}" type="datetime1">
              <a:rPr lang="en-US" smtClean="0"/>
              <a:t>7/18/2023</a:t>
            </a:fld>
            <a:endParaRPr lang="en-US"/>
          </a:p>
        </p:txBody>
      </p:sp>
      <p:sp>
        <p:nvSpPr>
          <p:cNvPr id="5" name="Footer Placeholder 4">
            <a:extLst>
              <a:ext uri="{FF2B5EF4-FFF2-40B4-BE49-F238E27FC236}">
                <a16:creationId xmlns:a16="http://schemas.microsoft.com/office/drawing/2014/main" id="{F30C8B06-8334-7764-FFE9-D454F2904CD5}"/>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1A6751C5-CDFB-5AF3-4332-6BCB7D6C2095}"/>
              </a:ext>
            </a:extLst>
          </p:cNvPr>
          <p:cNvSpPr>
            <a:spLocks noGrp="1"/>
          </p:cNvSpPr>
          <p:nvPr>
            <p:ph type="sldNum" sz="quarter" idx="12"/>
          </p:nvPr>
        </p:nvSpPr>
        <p:spPr/>
        <p:txBody>
          <a:bodyPr/>
          <a:lstStyle/>
          <a:p>
            <a:fld id="{1FAAE8C1-3892-4EF5-B7AC-0DE890FFBDC6}" type="slidenum">
              <a:rPr lang="en-US" smtClean="0"/>
              <a:t>5</a:t>
            </a:fld>
            <a:endParaRPr lang="en-US"/>
          </a:p>
        </p:txBody>
      </p:sp>
    </p:spTree>
    <p:extLst>
      <p:ext uri="{BB962C8B-B14F-4D97-AF65-F5344CB8AC3E}">
        <p14:creationId xmlns:p14="http://schemas.microsoft.com/office/powerpoint/2010/main" val="4026858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8DD2-9BF8-2A9E-8182-FC738E7BB532}"/>
              </a:ext>
            </a:extLst>
          </p:cNvPr>
          <p:cNvSpPr>
            <a:spLocks noGrp="1"/>
          </p:cNvSpPr>
          <p:nvPr>
            <p:ph type="title"/>
          </p:nvPr>
        </p:nvSpPr>
        <p:spPr/>
        <p:txBody>
          <a:bodyPr/>
          <a:lstStyle/>
          <a:p>
            <a:r>
              <a:rPr lang="en-US" dirty="0"/>
              <a:t>Use of Network</a:t>
            </a:r>
            <a:endParaRPr lang="en-IN" dirty="0"/>
          </a:p>
        </p:txBody>
      </p:sp>
      <p:sp>
        <p:nvSpPr>
          <p:cNvPr id="3" name="Content Placeholder 2">
            <a:extLst>
              <a:ext uri="{FF2B5EF4-FFF2-40B4-BE49-F238E27FC236}">
                <a16:creationId xmlns:a16="http://schemas.microsoft.com/office/drawing/2014/main" id="{20447D54-5DE2-58AC-120C-CD6E5CA65166}"/>
              </a:ext>
            </a:extLst>
          </p:cNvPr>
          <p:cNvSpPr>
            <a:spLocks noGrp="1"/>
          </p:cNvSpPr>
          <p:nvPr>
            <p:ph idx="1"/>
          </p:nvPr>
        </p:nvSpPr>
        <p:spPr/>
        <p:txBody>
          <a:bodyPr/>
          <a:lstStyle/>
          <a:p>
            <a:r>
              <a:rPr lang="en-US" dirty="0"/>
              <a:t>Companies and </a:t>
            </a:r>
            <a:r>
              <a:rPr lang="en-US" dirty="0" err="1"/>
              <a:t>organisations</a:t>
            </a:r>
            <a:r>
              <a:rPr lang="en-US" dirty="0"/>
              <a:t> typically use networks to connect employees to one another and allow access to, and an open flow of, information across a department or business.</a:t>
            </a:r>
          </a:p>
          <a:p>
            <a:endParaRPr lang="en-IN" dirty="0"/>
          </a:p>
        </p:txBody>
      </p:sp>
      <p:sp>
        <p:nvSpPr>
          <p:cNvPr id="4" name="Date Placeholder 3">
            <a:extLst>
              <a:ext uri="{FF2B5EF4-FFF2-40B4-BE49-F238E27FC236}">
                <a16:creationId xmlns:a16="http://schemas.microsoft.com/office/drawing/2014/main" id="{3C5EC968-5559-F76F-5019-EE1C38FEEE7E}"/>
              </a:ext>
            </a:extLst>
          </p:cNvPr>
          <p:cNvSpPr>
            <a:spLocks noGrp="1"/>
          </p:cNvSpPr>
          <p:nvPr>
            <p:ph type="dt" sz="half" idx="10"/>
          </p:nvPr>
        </p:nvSpPr>
        <p:spPr/>
        <p:txBody>
          <a:bodyPr/>
          <a:lstStyle/>
          <a:p>
            <a:fld id="{F7A87731-D900-4B2A-9111-F600F360CD8B}" type="datetime1">
              <a:rPr lang="en-US" smtClean="0"/>
              <a:t>7/18/2023</a:t>
            </a:fld>
            <a:endParaRPr lang="en-US"/>
          </a:p>
        </p:txBody>
      </p:sp>
      <p:sp>
        <p:nvSpPr>
          <p:cNvPr id="5" name="Footer Placeholder 4">
            <a:extLst>
              <a:ext uri="{FF2B5EF4-FFF2-40B4-BE49-F238E27FC236}">
                <a16:creationId xmlns:a16="http://schemas.microsoft.com/office/drawing/2014/main" id="{77B385CD-D702-4107-D487-C827600F75DD}"/>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E34DDAC2-EA2B-B1EB-998A-77A5015417F9}"/>
              </a:ext>
            </a:extLst>
          </p:cNvPr>
          <p:cNvSpPr>
            <a:spLocks noGrp="1"/>
          </p:cNvSpPr>
          <p:nvPr>
            <p:ph type="sldNum" sz="quarter" idx="12"/>
          </p:nvPr>
        </p:nvSpPr>
        <p:spPr/>
        <p:txBody>
          <a:bodyPr/>
          <a:lstStyle/>
          <a:p>
            <a:fld id="{1FAAE8C1-3892-4EF5-B7AC-0DE890FFBDC6}" type="slidenum">
              <a:rPr lang="en-US" smtClean="0"/>
              <a:t>6</a:t>
            </a:fld>
            <a:endParaRPr lang="en-US"/>
          </a:p>
        </p:txBody>
      </p:sp>
    </p:spTree>
    <p:extLst>
      <p:ext uri="{BB962C8B-B14F-4D97-AF65-F5344CB8AC3E}">
        <p14:creationId xmlns:p14="http://schemas.microsoft.com/office/powerpoint/2010/main" val="3268897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EE9DC-7839-C1A2-8E06-8E97D38CC0E5}"/>
              </a:ext>
            </a:extLst>
          </p:cNvPr>
          <p:cNvSpPr>
            <a:spLocks noGrp="1"/>
          </p:cNvSpPr>
          <p:nvPr>
            <p:ph type="title"/>
          </p:nvPr>
        </p:nvSpPr>
        <p:spPr/>
        <p:txBody>
          <a:bodyPr/>
          <a:lstStyle/>
          <a:p>
            <a:r>
              <a:rPr lang="en-IN" dirty="0"/>
              <a:t>Network</a:t>
            </a:r>
          </a:p>
        </p:txBody>
      </p:sp>
      <p:sp>
        <p:nvSpPr>
          <p:cNvPr id="3" name="Content Placeholder 2">
            <a:extLst>
              <a:ext uri="{FF2B5EF4-FFF2-40B4-BE49-F238E27FC236}">
                <a16:creationId xmlns:a16="http://schemas.microsoft.com/office/drawing/2014/main" id="{80CCAA0A-AA05-4AAE-57D4-D9B624B432E4}"/>
              </a:ext>
            </a:extLst>
          </p:cNvPr>
          <p:cNvSpPr>
            <a:spLocks noGrp="1"/>
          </p:cNvSpPr>
          <p:nvPr>
            <p:ph idx="1"/>
          </p:nvPr>
        </p:nvSpPr>
        <p:spPr/>
        <p:txBody>
          <a:bodyPr/>
          <a:lstStyle/>
          <a:p>
            <a:r>
              <a:rPr lang="en-US" dirty="0"/>
              <a:t>Devices and technology could join computers on a network, including servers, mainframes, modems, routers, smartphones, webcams and printers.</a:t>
            </a:r>
            <a:endParaRPr lang="en-IN" dirty="0"/>
          </a:p>
        </p:txBody>
      </p:sp>
      <p:sp>
        <p:nvSpPr>
          <p:cNvPr id="4" name="Date Placeholder 3">
            <a:extLst>
              <a:ext uri="{FF2B5EF4-FFF2-40B4-BE49-F238E27FC236}">
                <a16:creationId xmlns:a16="http://schemas.microsoft.com/office/drawing/2014/main" id="{96644DC2-66BC-FCA7-89D0-8135DBE0678F}"/>
              </a:ext>
            </a:extLst>
          </p:cNvPr>
          <p:cNvSpPr>
            <a:spLocks noGrp="1"/>
          </p:cNvSpPr>
          <p:nvPr>
            <p:ph type="dt" sz="half" idx="10"/>
          </p:nvPr>
        </p:nvSpPr>
        <p:spPr/>
        <p:txBody>
          <a:bodyPr/>
          <a:lstStyle/>
          <a:p>
            <a:fld id="{F7A87731-D900-4B2A-9111-F600F360CD8B}" type="datetime1">
              <a:rPr lang="en-US" smtClean="0"/>
              <a:t>7/18/2023</a:t>
            </a:fld>
            <a:endParaRPr lang="en-US"/>
          </a:p>
        </p:txBody>
      </p:sp>
      <p:sp>
        <p:nvSpPr>
          <p:cNvPr id="5" name="Footer Placeholder 4">
            <a:extLst>
              <a:ext uri="{FF2B5EF4-FFF2-40B4-BE49-F238E27FC236}">
                <a16:creationId xmlns:a16="http://schemas.microsoft.com/office/drawing/2014/main" id="{44D72368-CB08-17CF-DA8F-0D2219885352}"/>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523CF89D-A6BA-472F-246F-F8F40C1EB25A}"/>
              </a:ext>
            </a:extLst>
          </p:cNvPr>
          <p:cNvSpPr>
            <a:spLocks noGrp="1"/>
          </p:cNvSpPr>
          <p:nvPr>
            <p:ph type="sldNum" sz="quarter" idx="12"/>
          </p:nvPr>
        </p:nvSpPr>
        <p:spPr/>
        <p:txBody>
          <a:bodyPr/>
          <a:lstStyle/>
          <a:p>
            <a:fld id="{1FAAE8C1-3892-4EF5-B7AC-0DE890FFBDC6}" type="slidenum">
              <a:rPr lang="en-US" smtClean="0"/>
              <a:t>7</a:t>
            </a:fld>
            <a:endParaRPr lang="en-US"/>
          </a:p>
        </p:txBody>
      </p:sp>
    </p:spTree>
    <p:extLst>
      <p:ext uri="{BB962C8B-B14F-4D97-AF65-F5344CB8AC3E}">
        <p14:creationId xmlns:p14="http://schemas.microsoft.com/office/powerpoint/2010/main" val="3315508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7B796-750D-496E-A020-4BFA4FD36216}"/>
              </a:ext>
            </a:extLst>
          </p:cNvPr>
          <p:cNvSpPr>
            <a:spLocks noGrp="1"/>
          </p:cNvSpPr>
          <p:nvPr>
            <p:ph type="title"/>
          </p:nvPr>
        </p:nvSpPr>
        <p:spPr/>
        <p:txBody>
          <a:bodyPr>
            <a:normAutofit fontScale="90000"/>
          </a:bodyPr>
          <a:lstStyle/>
          <a:p>
            <a:r>
              <a:rPr lang="en-US" dirty="0"/>
              <a:t>Computer networks have the following three goals: </a:t>
            </a:r>
            <a:endParaRPr lang="en-IN" dirty="0"/>
          </a:p>
        </p:txBody>
      </p:sp>
      <p:sp>
        <p:nvSpPr>
          <p:cNvPr id="3" name="Content Placeholder 2">
            <a:extLst>
              <a:ext uri="{FF2B5EF4-FFF2-40B4-BE49-F238E27FC236}">
                <a16:creationId xmlns:a16="http://schemas.microsoft.com/office/drawing/2014/main" id="{6C860A06-EEE7-4E7C-B761-6D43EFF68456}"/>
              </a:ext>
            </a:extLst>
          </p:cNvPr>
          <p:cNvSpPr>
            <a:spLocks noGrp="1"/>
          </p:cNvSpPr>
          <p:nvPr>
            <p:ph idx="1"/>
          </p:nvPr>
        </p:nvSpPr>
        <p:spPr/>
        <p:txBody>
          <a:bodyPr/>
          <a:lstStyle/>
          <a:p>
            <a:r>
              <a:rPr lang="en-IN" b="1" dirty="0"/>
              <a:t>Overcoming geographic separation</a:t>
            </a:r>
          </a:p>
          <a:p>
            <a:r>
              <a:rPr lang="en-IN" b="1" dirty="0"/>
              <a:t>Allowing information sharing</a:t>
            </a:r>
          </a:p>
          <a:p>
            <a:r>
              <a:rPr lang="en-IN" b="1" dirty="0"/>
              <a:t>Supporting distributed processing</a:t>
            </a:r>
            <a:endParaRPr lang="en-IN" dirty="0"/>
          </a:p>
        </p:txBody>
      </p:sp>
      <p:sp>
        <p:nvSpPr>
          <p:cNvPr id="4" name="Date Placeholder 3">
            <a:extLst>
              <a:ext uri="{FF2B5EF4-FFF2-40B4-BE49-F238E27FC236}">
                <a16:creationId xmlns:a16="http://schemas.microsoft.com/office/drawing/2014/main" id="{FCEACF7C-7400-4208-93CE-9CB1EE58FE2E}"/>
              </a:ext>
            </a:extLst>
          </p:cNvPr>
          <p:cNvSpPr>
            <a:spLocks noGrp="1"/>
          </p:cNvSpPr>
          <p:nvPr>
            <p:ph type="dt" sz="half" idx="10"/>
          </p:nvPr>
        </p:nvSpPr>
        <p:spPr/>
        <p:txBody>
          <a:bodyPr/>
          <a:lstStyle/>
          <a:p>
            <a:fld id="{C063CA0C-9F26-4431-AFE0-9F4D3B35264B}" type="datetime1">
              <a:rPr lang="en-US" smtClean="0"/>
              <a:t>7/18/2023</a:t>
            </a:fld>
            <a:endParaRPr lang="en-US" dirty="0"/>
          </a:p>
        </p:txBody>
      </p:sp>
      <p:sp>
        <p:nvSpPr>
          <p:cNvPr id="5" name="Footer Placeholder 4">
            <a:extLst>
              <a:ext uri="{FF2B5EF4-FFF2-40B4-BE49-F238E27FC236}">
                <a16:creationId xmlns:a16="http://schemas.microsoft.com/office/drawing/2014/main" id="{917F215D-7825-4984-A248-68DA716921D1}"/>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E7AE5706-8161-4852-AA70-A3B8D3E6578F}"/>
              </a:ext>
            </a:extLst>
          </p:cNvPr>
          <p:cNvSpPr>
            <a:spLocks noGrp="1"/>
          </p:cNvSpPr>
          <p:nvPr>
            <p:ph type="sldNum" sz="quarter" idx="12"/>
          </p:nvPr>
        </p:nvSpPr>
        <p:spPr/>
        <p:txBody>
          <a:bodyPr/>
          <a:lstStyle/>
          <a:p>
            <a:fld id="{1FAAE8C1-3892-4EF5-B7AC-0DE890FFBDC6}" type="slidenum">
              <a:rPr lang="en-US" smtClean="0"/>
              <a:t>8</a:t>
            </a:fld>
            <a:endParaRPr lang="en-US"/>
          </a:p>
        </p:txBody>
      </p:sp>
      <p:pic>
        <p:nvPicPr>
          <p:cNvPr id="8" name="Picture 7">
            <a:extLst>
              <a:ext uri="{FF2B5EF4-FFF2-40B4-BE49-F238E27FC236}">
                <a16:creationId xmlns:a16="http://schemas.microsoft.com/office/drawing/2014/main" id="{178B764C-4728-44BF-9C39-880FCE170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420" y="3983038"/>
            <a:ext cx="3028950" cy="2143125"/>
          </a:xfrm>
          <a:prstGeom prst="rect">
            <a:avLst/>
          </a:prstGeom>
        </p:spPr>
      </p:pic>
      <p:pic>
        <p:nvPicPr>
          <p:cNvPr id="10" name="Picture 9">
            <a:extLst>
              <a:ext uri="{FF2B5EF4-FFF2-40B4-BE49-F238E27FC236}">
                <a16:creationId xmlns:a16="http://schemas.microsoft.com/office/drawing/2014/main" id="{EBD4607A-CCEF-4D29-8837-7FD629763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3581400"/>
            <a:ext cx="3505200" cy="2190750"/>
          </a:xfrm>
          <a:prstGeom prst="rect">
            <a:avLst/>
          </a:prstGeom>
        </p:spPr>
      </p:pic>
    </p:spTree>
    <p:extLst>
      <p:ext uri="{BB962C8B-B14F-4D97-AF65-F5344CB8AC3E}">
        <p14:creationId xmlns:p14="http://schemas.microsoft.com/office/powerpoint/2010/main" val="701526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DF025-14C3-4B6F-939E-79BF8996176D}"/>
              </a:ext>
            </a:extLst>
          </p:cNvPr>
          <p:cNvSpPr>
            <a:spLocks noGrp="1"/>
          </p:cNvSpPr>
          <p:nvPr>
            <p:ph type="title"/>
          </p:nvPr>
        </p:nvSpPr>
        <p:spPr/>
        <p:txBody>
          <a:bodyPr>
            <a:normAutofit fontScale="90000"/>
          </a:bodyPr>
          <a:lstStyle/>
          <a:p>
            <a:r>
              <a:rPr lang="en-US" dirty="0"/>
              <a:t>Important uses and benefits of a computer network</a:t>
            </a:r>
            <a:endParaRPr lang="en-IN" dirty="0"/>
          </a:p>
        </p:txBody>
      </p:sp>
      <p:sp>
        <p:nvSpPr>
          <p:cNvPr id="3" name="Content Placeholder 2">
            <a:extLst>
              <a:ext uri="{FF2B5EF4-FFF2-40B4-BE49-F238E27FC236}">
                <a16:creationId xmlns:a16="http://schemas.microsoft.com/office/drawing/2014/main" id="{9E90E86C-6C26-44BB-93DA-400543351D63}"/>
              </a:ext>
            </a:extLst>
          </p:cNvPr>
          <p:cNvSpPr>
            <a:spLocks noGrp="1"/>
          </p:cNvSpPr>
          <p:nvPr>
            <p:ph idx="1"/>
          </p:nvPr>
        </p:nvSpPr>
        <p:spPr>
          <a:xfrm>
            <a:off x="152400" y="1600200"/>
            <a:ext cx="8229600" cy="4525963"/>
          </a:xfrm>
        </p:spPr>
        <p:txBody>
          <a:bodyPr/>
          <a:lstStyle/>
          <a:p>
            <a:r>
              <a:rPr lang="en-IN" b="1" dirty="0"/>
              <a:t>File sharing</a:t>
            </a:r>
          </a:p>
          <a:p>
            <a:r>
              <a:rPr lang="en-IN" b="1" dirty="0"/>
              <a:t>Hardware sharing</a:t>
            </a:r>
          </a:p>
          <a:p>
            <a:r>
              <a:rPr lang="en-IN" b="1" dirty="0"/>
              <a:t>Application sharing</a:t>
            </a:r>
          </a:p>
          <a:p>
            <a:r>
              <a:rPr lang="en-IN" b="1" dirty="0"/>
              <a:t>User communication</a:t>
            </a:r>
          </a:p>
          <a:p>
            <a:r>
              <a:rPr lang="en-IN" b="1" dirty="0"/>
              <a:t>Network gaming</a:t>
            </a:r>
          </a:p>
          <a:p>
            <a:r>
              <a:rPr lang="en-IN" b="1" dirty="0"/>
              <a:t>Voice over IP (VoIP)</a:t>
            </a:r>
          </a:p>
          <a:p>
            <a:endParaRPr lang="en-IN" dirty="0"/>
          </a:p>
        </p:txBody>
      </p:sp>
      <p:sp>
        <p:nvSpPr>
          <p:cNvPr id="4" name="Date Placeholder 3">
            <a:extLst>
              <a:ext uri="{FF2B5EF4-FFF2-40B4-BE49-F238E27FC236}">
                <a16:creationId xmlns:a16="http://schemas.microsoft.com/office/drawing/2014/main" id="{88E18C09-F418-4999-A1F3-4C7E9A230A3B}"/>
              </a:ext>
            </a:extLst>
          </p:cNvPr>
          <p:cNvSpPr>
            <a:spLocks noGrp="1"/>
          </p:cNvSpPr>
          <p:nvPr>
            <p:ph type="dt" sz="half" idx="10"/>
          </p:nvPr>
        </p:nvSpPr>
        <p:spPr/>
        <p:txBody>
          <a:bodyPr/>
          <a:lstStyle/>
          <a:p>
            <a:fld id="{3EAEDC30-525C-4B5C-84C4-BD64B6C9CF55}" type="datetime1">
              <a:rPr lang="en-US" smtClean="0"/>
              <a:t>7/18/2023</a:t>
            </a:fld>
            <a:endParaRPr lang="en-US"/>
          </a:p>
        </p:txBody>
      </p:sp>
      <p:sp>
        <p:nvSpPr>
          <p:cNvPr id="5" name="Footer Placeholder 4">
            <a:extLst>
              <a:ext uri="{FF2B5EF4-FFF2-40B4-BE49-F238E27FC236}">
                <a16:creationId xmlns:a16="http://schemas.microsoft.com/office/drawing/2014/main" id="{F8353930-D3BF-4B7C-BDEB-3B1732CBF843}"/>
              </a:ext>
            </a:extLst>
          </p:cNvPr>
          <p:cNvSpPr>
            <a:spLocks noGrp="1"/>
          </p:cNvSpPr>
          <p:nvPr>
            <p:ph type="ftr" sz="quarter" idx="11"/>
          </p:nvPr>
        </p:nvSpPr>
        <p:spPr/>
        <p:txBody>
          <a:bodyPr/>
          <a:lstStyle/>
          <a:p>
            <a:r>
              <a:rPr lang="en-US"/>
              <a:t>Dr.T.Abirami/Associate Professor/Information Technology/KEC</a:t>
            </a:r>
          </a:p>
        </p:txBody>
      </p:sp>
      <p:sp>
        <p:nvSpPr>
          <p:cNvPr id="6" name="Slide Number Placeholder 5">
            <a:extLst>
              <a:ext uri="{FF2B5EF4-FFF2-40B4-BE49-F238E27FC236}">
                <a16:creationId xmlns:a16="http://schemas.microsoft.com/office/drawing/2014/main" id="{3B92DA11-C440-47F8-A9FB-E7E7C4CC3818}"/>
              </a:ext>
            </a:extLst>
          </p:cNvPr>
          <p:cNvSpPr>
            <a:spLocks noGrp="1"/>
          </p:cNvSpPr>
          <p:nvPr>
            <p:ph type="sldNum" sz="quarter" idx="12"/>
          </p:nvPr>
        </p:nvSpPr>
        <p:spPr/>
        <p:txBody>
          <a:bodyPr/>
          <a:lstStyle/>
          <a:p>
            <a:fld id="{1FAAE8C1-3892-4EF5-B7AC-0DE890FFBDC6}" type="slidenum">
              <a:rPr lang="en-US" smtClean="0"/>
              <a:t>9</a:t>
            </a:fld>
            <a:endParaRPr lang="en-US"/>
          </a:p>
        </p:txBody>
      </p:sp>
      <p:pic>
        <p:nvPicPr>
          <p:cNvPr id="9" name="Picture 4" descr="GIF computer, gameraboy, scooter computer mr chips, best animated GIFs desenho animado, dibujos animados, tele, dibujos, free download fernsehen, tv, television, vintage, orquesta, cartoon, groupe, orchestre, band, astronaute, musicien, savant, astronaut, tape, banda, musiker, scientist, musician, vintage television, typing, desenho, animacion, animation, schoolhouse rock, retro ">
            <a:extLst>
              <a:ext uri="{FF2B5EF4-FFF2-40B4-BE49-F238E27FC236}">
                <a16:creationId xmlns:a16="http://schemas.microsoft.com/office/drawing/2014/main" id="{3C8E1701-AE89-484A-A501-EDF1D0A3FE87}"/>
              </a:ext>
            </a:extLst>
          </p:cNvPr>
          <p:cNvPicPr>
            <a:picLocks noChangeAspect="1" noChangeArrowheads="1" noCrop="1"/>
          </p:cNvPicPr>
          <p:nvPr/>
        </p:nvPicPr>
        <p:blipFill>
          <a:blip r:embed="rId2" cstate="print"/>
          <a:srcRect/>
          <a:stretch>
            <a:fillRect/>
          </a:stretch>
        </p:blipFill>
        <p:spPr bwMode="auto">
          <a:xfrm>
            <a:off x="4648200" y="1637522"/>
            <a:ext cx="1676400" cy="1282447"/>
          </a:xfrm>
          <a:prstGeom prst="rect">
            <a:avLst/>
          </a:prstGeom>
          <a:noFill/>
        </p:spPr>
      </p:pic>
      <p:pic>
        <p:nvPicPr>
          <p:cNvPr id="10" name="Picture 6" descr="GIF facebook, twitter, social media, best animated GIFs free download ">
            <a:extLst>
              <a:ext uri="{FF2B5EF4-FFF2-40B4-BE49-F238E27FC236}">
                <a16:creationId xmlns:a16="http://schemas.microsoft.com/office/drawing/2014/main" id="{2117517A-DD17-404B-BB43-97A38A4F8D16}"/>
              </a:ext>
            </a:extLst>
          </p:cNvPr>
          <p:cNvPicPr>
            <a:picLocks noChangeAspect="1" noChangeArrowheads="1" noCrop="1"/>
          </p:cNvPicPr>
          <p:nvPr/>
        </p:nvPicPr>
        <p:blipFill>
          <a:blip r:embed="rId3" cstate="print"/>
          <a:srcRect/>
          <a:stretch>
            <a:fillRect/>
          </a:stretch>
        </p:blipFill>
        <p:spPr bwMode="auto">
          <a:xfrm>
            <a:off x="6612294" y="1647825"/>
            <a:ext cx="1905000" cy="1076326"/>
          </a:xfrm>
          <a:prstGeom prst="rect">
            <a:avLst/>
          </a:prstGeom>
          <a:noFill/>
        </p:spPr>
      </p:pic>
      <p:pic>
        <p:nvPicPr>
          <p:cNvPr id="11" name="Picture 2" descr="GIF kamera, camera, georgia, best animated GIFs security, cameras, transparent, transparente, free download ">
            <a:extLst>
              <a:ext uri="{FF2B5EF4-FFF2-40B4-BE49-F238E27FC236}">
                <a16:creationId xmlns:a16="http://schemas.microsoft.com/office/drawing/2014/main" id="{76B015F8-AFA3-4C33-94CC-A6C724F1744C}"/>
              </a:ext>
            </a:extLst>
          </p:cNvPr>
          <p:cNvPicPr>
            <a:picLocks noChangeAspect="1" noChangeArrowheads="1" noCrop="1"/>
          </p:cNvPicPr>
          <p:nvPr/>
        </p:nvPicPr>
        <p:blipFill>
          <a:blip r:embed="rId4" cstate="print"/>
          <a:srcRect/>
          <a:stretch>
            <a:fillRect/>
          </a:stretch>
        </p:blipFill>
        <p:spPr bwMode="auto">
          <a:xfrm>
            <a:off x="4343400" y="3094036"/>
            <a:ext cx="1905000" cy="1524001"/>
          </a:xfrm>
          <a:prstGeom prst="rect">
            <a:avLst/>
          </a:prstGeom>
          <a:noFill/>
        </p:spPr>
      </p:pic>
      <p:pic>
        <p:nvPicPr>
          <p:cNvPr id="12" name="Picture 8" descr="GIF holding it wrong, telephony, gsm, best animated GIFs konczakowski, facebook, nokia, app, free download wifi, ipad, ios, gorilla glass, data plan, mobile telephony, handheld computer, att, oled, galaxy note, 5g, retina, virgin mobile, 4g, skin tone, shorthand, touch screen, siri, blackberry, tall, swipe, headphone, antenna, charging, delivered, deliver, imessage, social network, hey siri, ringtone, handheld, app store, verizon, linux, handled, responsive, mobile device, made in china, apple maps, headphone jack, 3g, appstore, personal assistant, retina display, front camera, ringtones, mano, telefone, vermelho, telefono, rojo, licht, telefon, rot, rouge, luz, phone, light, main, kamera, mobil, glas, camera, californie, chine, verre, hand, mao, apple, apple newton, slack, designed in california, cortex, smart phone, clochette, cloche, google, blitz, android, naranja, gorille, selfie, tinder, glocke, bell, orange, laranja, application, gorilla, hold, jack, california, tablette, tablet, galaxy, galaxia, skin, capture, newton, long, lange, led, ring, holding, china, portable, handy, smartphone, cell phone, communication, red, cristal, handle, steve jobs, rede, google maps, cellphone, taken, samsung, movil, glass, network, mobile, charge, apps, hold on, lightning, relampago, motorola, foto, photo, fotografia, photographie, manzana, pomme, apfel, pastel, iphone, sms ">
            <a:extLst>
              <a:ext uri="{FF2B5EF4-FFF2-40B4-BE49-F238E27FC236}">
                <a16:creationId xmlns:a16="http://schemas.microsoft.com/office/drawing/2014/main" id="{D9EDB4B1-5804-4316-989A-3D822C543122}"/>
              </a:ext>
            </a:extLst>
          </p:cNvPr>
          <p:cNvPicPr>
            <a:picLocks noChangeAspect="1" noChangeArrowheads="1" noCrop="1"/>
          </p:cNvPicPr>
          <p:nvPr/>
        </p:nvPicPr>
        <p:blipFill>
          <a:blip r:embed="rId5" cstate="print"/>
          <a:srcRect/>
          <a:stretch>
            <a:fillRect/>
          </a:stretch>
        </p:blipFill>
        <p:spPr bwMode="auto">
          <a:xfrm>
            <a:off x="6417129" y="3275045"/>
            <a:ext cx="1371600" cy="2219326"/>
          </a:xfrm>
          <a:prstGeom prst="rect">
            <a:avLst/>
          </a:prstGeom>
          <a:noFill/>
        </p:spPr>
      </p:pic>
      <p:pic>
        <p:nvPicPr>
          <p:cNvPr id="13" name="Picture 8" descr="GIF computer, art design, erde, best animated GIFs terre, tierra, terra, earth, free download rotating, spinning, tournant, drehen ">
            <a:extLst>
              <a:ext uri="{FF2B5EF4-FFF2-40B4-BE49-F238E27FC236}">
                <a16:creationId xmlns:a16="http://schemas.microsoft.com/office/drawing/2014/main" id="{5EE3FB8B-D84D-4EE0-BB0D-CF132E03F54C}"/>
              </a:ext>
            </a:extLst>
          </p:cNvPr>
          <p:cNvPicPr>
            <a:picLocks noChangeAspect="1" noChangeArrowheads="1" noCrop="1"/>
          </p:cNvPicPr>
          <p:nvPr/>
        </p:nvPicPr>
        <p:blipFill>
          <a:blip r:embed="rId6" cstate="print"/>
          <a:srcRect/>
          <a:stretch>
            <a:fillRect/>
          </a:stretch>
        </p:blipFill>
        <p:spPr bwMode="auto">
          <a:xfrm>
            <a:off x="4343400" y="4267200"/>
            <a:ext cx="1480458" cy="1447800"/>
          </a:xfrm>
          <a:prstGeom prst="rect">
            <a:avLst/>
          </a:prstGeom>
          <a:noFill/>
        </p:spPr>
      </p:pic>
    </p:spTree>
    <p:extLst>
      <p:ext uri="{BB962C8B-B14F-4D97-AF65-F5344CB8AC3E}">
        <p14:creationId xmlns:p14="http://schemas.microsoft.com/office/powerpoint/2010/main" val="39689102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875</TotalTime>
  <Words>2271</Words>
  <Application>Microsoft Office PowerPoint</Application>
  <PresentationFormat>On-screen Show (4:3)</PresentationFormat>
  <Paragraphs>349</Paragraphs>
  <Slides>47</Slides>
  <Notes>5</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47</vt:i4>
      </vt:variant>
    </vt:vector>
  </HeadingPairs>
  <TitlesOfParts>
    <vt:vector size="65" baseType="lpstr">
      <vt:lpstr>-apple-system</vt:lpstr>
      <vt:lpstr>Arial</vt:lpstr>
      <vt:lpstr>Arial</vt:lpstr>
      <vt:lpstr>Arial Rounded MT Bold</vt:lpstr>
      <vt:lpstr>Bookman Old Style</vt:lpstr>
      <vt:lpstr>Calibri</vt:lpstr>
      <vt:lpstr>Droid Serif</vt:lpstr>
      <vt:lpstr>Jost</vt:lpstr>
      <vt:lpstr>Montserrat</vt:lpstr>
      <vt:lpstr>Nunito</vt:lpstr>
      <vt:lpstr>Roboto</vt:lpstr>
      <vt:lpstr>Rubik</vt:lpstr>
      <vt:lpstr>SourceSansPro</vt:lpstr>
      <vt:lpstr>system-ui</vt:lpstr>
      <vt:lpstr>Times</vt:lpstr>
      <vt:lpstr>Times New Roman</vt:lpstr>
      <vt:lpstr>urw-din</vt:lpstr>
      <vt:lpstr>Office Theme</vt:lpstr>
      <vt:lpstr>20ITT51 – Computer Networks </vt:lpstr>
      <vt:lpstr>PowerPoint Presentation</vt:lpstr>
      <vt:lpstr>PowerPoint Presentation</vt:lpstr>
      <vt:lpstr>Network</vt:lpstr>
      <vt:lpstr>Networks</vt:lpstr>
      <vt:lpstr>Use of Network</vt:lpstr>
      <vt:lpstr>Network</vt:lpstr>
      <vt:lpstr>Computer networks have the following three goals: </vt:lpstr>
      <vt:lpstr>Important uses and benefits of a computer network</vt:lpstr>
      <vt:lpstr>DATA COMMUNICATIONS</vt:lpstr>
      <vt:lpstr>PowerPoint Presentation</vt:lpstr>
      <vt:lpstr>Types of Data communication</vt:lpstr>
      <vt:lpstr>Fundamental Characteristics</vt:lpstr>
      <vt:lpstr>PowerPoint Presentation</vt:lpstr>
      <vt:lpstr>SIMPLE DATA COMMUNICATION MODEL </vt:lpstr>
      <vt:lpstr>Protocol</vt:lpstr>
      <vt:lpstr>PowerPoint Presentation</vt:lpstr>
      <vt:lpstr>Data Representation</vt:lpstr>
      <vt:lpstr>PowerPoint Presentation</vt:lpstr>
      <vt:lpstr>Data Representation</vt:lpstr>
      <vt:lpstr>PowerPoint Presentation</vt:lpstr>
      <vt:lpstr>Networking Elements </vt:lpstr>
      <vt:lpstr>Connecting devices – Wired Medium</vt:lpstr>
      <vt:lpstr>PowerPoint Presentation</vt:lpstr>
      <vt:lpstr>Connecting devices – Wired Medium</vt:lpstr>
      <vt:lpstr>Access point </vt:lpstr>
      <vt:lpstr>Wi-Fi Card </vt:lpstr>
      <vt:lpstr>Network Criteria</vt:lpstr>
      <vt:lpstr>1. Performance</vt:lpstr>
      <vt:lpstr>Parameters for Measuring Network Performance </vt:lpstr>
      <vt:lpstr>Latency (Delay) </vt:lpstr>
      <vt:lpstr>JITTER</vt:lpstr>
      <vt:lpstr>Performance</vt:lpstr>
      <vt:lpstr>What is Network Bandwidth?</vt:lpstr>
      <vt:lpstr>Bandwidth</vt:lpstr>
      <vt:lpstr>How to Convert Bits and Bytes </vt:lpstr>
      <vt:lpstr>example</vt:lpstr>
      <vt:lpstr>Reliability</vt:lpstr>
      <vt:lpstr>Security</vt:lpstr>
      <vt:lpstr>Applications </vt:lpstr>
      <vt:lpstr>Physical Structures (network attributes)</vt:lpstr>
      <vt:lpstr>PowerPoint Presentation</vt:lpstr>
      <vt:lpstr>PowerPoint Presentation</vt:lpstr>
      <vt:lpstr>Some Popular Job Profiles in Networking:</vt:lpstr>
      <vt:lpstr>Popular Employer for Network Engineers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KONGU ENG</dc:creator>
  <cp:lastModifiedBy>hai</cp:lastModifiedBy>
  <cp:revision>43</cp:revision>
  <dcterms:created xsi:type="dcterms:W3CDTF">2021-07-14T04:27:25Z</dcterms:created>
  <dcterms:modified xsi:type="dcterms:W3CDTF">2023-07-18T03:10:47Z</dcterms:modified>
</cp:coreProperties>
</file>